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05" r:id="rId2"/>
    <p:sldMasterId id="2147483707" r:id="rId3"/>
    <p:sldMasterId id="2147483711" r:id="rId4"/>
  </p:sldMasterIdLst>
  <p:notesMasterIdLst>
    <p:notesMasterId r:id="rId27"/>
  </p:notesMasterIdLst>
  <p:handoutMasterIdLst>
    <p:handoutMasterId r:id="rId28"/>
  </p:handoutMasterIdLst>
  <p:sldIdLst>
    <p:sldId id="256" r:id="rId5"/>
    <p:sldId id="259" r:id="rId6"/>
    <p:sldId id="263" r:id="rId7"/>
    <p:sldId id="261" r:id="rId8"/>
    <p:sldId id="287" r:id="rId9"/>
    <p:sldId id="292" r:id="rId10"/>
    <p:sldId id="297" r:id="rId11"/>
    <p:sldId id="265" r:id="rId12"/>
    <p:sldId id="277" r:id="rId13"/>
    <p:sldId id="299" r:id="rId14"/>
    <p:sldId id="280" r:id="rId15"/>
    <p:sldId id="275" r:id="rId16"/>
    <p:sldId id="286" r:id="rId17"/>
    <p:sldId id="295" r:id="rId18"/>
    <p:sldId id="285" r:id="rId19"/>
    <p:sldId id="281" r:id="rId20"/>
    <p:sldId id="271" r:id="rId21"/>
    <p:sldId id="279" r:id="rId22"/>
    <p:sldId id="282" r:id="rId23"/>
    <p:sldId id="296" r:id="rId24"/>
    <p:sldId id="291" r:id="rId25"/>
    <p:sldId id="290"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4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450" autoAdjust="0"/>
    <p:restoredTop sz="76770" autoAdjust="0"/>
  </p:normalViewPr>
  <p:slideViewPr>
    <p:cSldViewPr snapToGrid="0" snapToObjects="1">
      <p:cViewPr>
        <p:scale>
          <a:sx n="75" d="100"/>
          <a:sy n="75" d="100"/>
        </p:scale>
        <p:origin x="144" y="156"/>
      </p:cViewPr>
      <p:guideLst/>
    </p:cSldViewPr>
  </p:slideViewPr>
  <p:outlineViewPr>
    <p:cViewPr>
      <p:scale>
        <a:sx n="33" d="100"/>
        <a:sy n="33" d="100"/>
      </p:scale>
      <p:origin x="0" y="-16992"/>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73" d="100"/>
          <a:sy n="73" d="100"/>
        </p:scale>
        <p:origin x="12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DCB425-BECB-4271-A52F-07598012EBE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en-AU"/>
              <a:t>NEPT Education - Providers PTOs Escorts</a:t>
            </a:r>
          </a:p>
        </p:txBody>
      </p:sp>
      <p:sp>
        <p:nvSpPr>
          <p:cNvPr id="3" name="Date Placeholder 2">
            <a:extLst>
              <a:ext uri="{FF2B5EF4-FFF2-40B4-BE49-F238E27FC236}">
                <a16:creationId xmlns:a16="http://schemas.microsoft.com/office/drawing/2014/main" id="{14BDA2AD-92FD-4196-8A41-70988F0F0F1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919167-DA12-488A-AFD6-787D448DACA4}" type="datetimeFigureOut">
              <a:rPr lang="en-AU" smtClean="0"/>
              <a:t>13/11/2019</a:t>
            </a:fld>
            <a:endParaRPr lang="en-AU"/>
          </a:p>
        </p:txBody>
      </p:sp>
      <p:sp>
        <p:nvSpPr>
          <p:cNvPr id="4" name="Footer Placeholder 3">
            <a:extLst>
              <a:ext uri="{FF2B5EF4-FFF2-40B4-BE49-F238E27FC236}">
                <a16:creationId xmlns:a16="http://schemas.microsoft.com/office/drawing/2014/main" id="{6E0A7105-9FE0-4A15-AEFB-A1935B98E9F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AU"/>
              <a:t>Regulation Unit</a:t>
            </a:r>
          </a:p>
        </p:txBody>
      </p:sp>
      <p:sp>
        <p:nvSpPr>
          <p:cNvPr id="5" name="Slide Number Placeholder 4">
            <a:extLst>
              <a:ext uri="{FF2B5EF4-FFF2-40B4-BE49-F238E27FC236}">
                <a16:creationId xmlns:a16="http://schemas.microsoft.com/office/drawing/2014/main" id="{C995D577-61EF-44E1-AA45-5B6F52F16B2B}"/>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8F86C49-0D04-4A9D-833D-3E9CFA5F5608}" type="slidenum">
              <a:rPr lang="en-AU" smtClean="0"/>
              <a:t>‹#›</a:t>
            </a:fld>
            <a:endParaRPr lang="en-AU"/>
          </a:p>
        </p:txBody>
      </p:sp>
    </p:spTree>
    <p:extLst>
      <p:ext uri="{BB962C8B-B14F-4D97-AF65-F5344CB8AC3E}">
        <p14:creationId xmlns:p14="http://schemas.microsoft.com/office/powerpoint/2010/main" val="11091349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22275" y="402936"/>
            <a:ext cx="4097474" cy="498056"/>
          </a:xfrm>
          <a:prstGeom prst="rect">
            <a:avLst/>
          </a:prstGeom>
        </p:spPr>
        <p:txBody>
          <a:bodyPr vert="horz" lIns="91440" tIns="45720" rIns="91440" bIns="45720" rtlCol="0"/>
          <a:lstStyle>
            <a:lvl1pPr algn="l">
              <a:defRPr sz="1600">
                <a:latin typeface="+mj-lt"/>
              </a:defRPr>
            </a:lvl1pPr>
          </a:lstStyle>
          <a:p>
            <a:r>
              <a:rPr lang="en-AU"/>
              <a:t>NEPT Education - Providers PTOs Escorts</a:t>
            </a:r>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22275" y="4777194"/>
            <a:ext cx="5953125"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422275" y="9179556"/>
            <a:ext cx="2945659" cy="498055"/>
          </a:xfrm>
          <a:prstGeom prst="rect">
            <a:avLst/>
          </a:prstGeom>
        </p:spPr>
        <p:txBody>
          <a:bodyPr vert="horz" lIns="91440" tIns="45720" rIns="91440" bIns="45720" rtlCol="0" anchor="b"/>
          <a:lstStyle>
            <a:lvl1pPr algn="l">
              <a:defRPr sz="1400">
                <a:latin typeface="+mn-lt"/>
              </a:defRPr>
            </a:lvl1pPr>
          </a:lstStyle>
          <a:p>
            <a:r>
              <a:rPr lang="en-AU"/>
              <a:t>Regulation Unit</a:t>
            </a:r>
            <a:br>
              <a:rPr lang="en-AU"/>
            </a:br>
            <a:r>
              <a:rPr lang="en-AU"/>
              <a:t>Department of Health</a:t>
            </a:r>
            <a:endParaRPr lang="en-AU" dirty="0"/>
          </a:p>
        </p:txBody>
      </p:sp>
      <p:sp>
        <p:nvSpPr>
          <p:cNvPr id="7" name="Slide Number Placeholder 6"/>
          <p:cNvSpPr>
            <a:spLocks noGrp="1"/>
          </p:cNvSpPr>
          <p:nvPr>
            <p:ph type="sldNum" sz="quarter" idx="5"/>
          </p:nvPr>
        </p:nvSpPr>
        <p:spPr>
          <a:xfrm>
            <a:off x="4650377" y="402937"/>
            <a:ext cx="1725023" cy="498055"/>
          </a:xfrm>
          <a:prstGeom prst="rect">
            <a:avLst/>
          </a:prstGeom>
        </p:spPr>
        <p:txBody>
          <a:bodyPr vert="horz" lIns="91440" tIns="45720" rIns="91440" bIns="45720" rtlCol="0"/>
          <a:lstStyle>
            <a:lvl1pPr algn="r">
              <a:defRPr lang="en-AU" sz="1600" smtClean="0">
                <a:latin typeface="+mj-lt"/>
              </a:defRPr>
            </a:lvl1pPr>
          </a:lstStyle>
          <a:p>
            <a:fld id="{523A96E2-A5B0-410F-A2ED-70704C890E86}" type="slidenum">
              <a:rPr lang="en-AU" smtClean="0"/>
              <a:pPr/>
              <a:t>‹#›</a:t>
            </a:fld>
            <a:endParaRPr lang="en-AU" dirty="0"/>
          </a:p>
        </p:txBody>
      </p:sp>
      <p:pic>
        <p:nvPicPr>
          <p:cNvPr id="9" name="Picture 8">
            <a:extLst>
              <a:ext uri="{FF2B5EF4-FFF2-40B4-BE49-F238E27FC236}">
                <a16:creationId xmlns:a16="http://schemas.microsoft.com/office/drawing/2014/main" id="{1782324A-CF09-402C-A243-3021489621AD}"/>
              </a:ext>
            </a:extLst>
          </p:cNvPr>
          <p:cNvPicPr>
            <a:picLocks noChangeAspect="1"/>
          </p:cNvPicPr>
          <p:nvPr/>
        </p:nvPicPr>
        <p:blipFill>
          <a:blip r:embed="rId2"/>
          <a:stretch>
            <a:fillRect/>
          </a:stretch>
        </p:blipFill>
        <p:spPr>
          <a:xfrm>
            <a:off x="4875400" y="9137611"/>
            <a:ext cx="1500000" cy="540000"/>
          </a:xfrm>
          <a:prstGeom prst="rect">
            <a:avLst/>
          </a:prstGeom>
        </p:spPr>
      </p:pic>
    </p:spTree>
    <p:extLst>
      <p:ext uri="{BB962C8B-B14F-4D97-AF65-F5344CB8AC3E}">
        <p14:creationId xmlns:p14="http://schemas.microsoft.com/office/powerpoint/2010/main" val="115142926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1</a:t>
            </a:fld>
            <a:endParaRPr lang="en-AU"/>
          </a:p>
        </p:txBody>
      </p:sp>
      <p:sp>
        <p:nvSpPr>
          <p:cNvPr id="5" name="Footer Placeholder 4">
            <a:extLst>
              <a:ext uri="{FF2B5EF4-FFF2-40B4-BE49-F238E27FC236}">
                <a16:creationId xmlns:a16="http://schemas.microsoft.com/office/drawing/2014/main" id="{2FE95E2C-419D-41E0-8EC8-F3DB36D9ACBF}"/>
              </a:ext>
            </a:extLst>
          </p:cNvPr>
          <p:cNvSpPr>
            <a:spLocks noGrp="1"/>
          </p:cNvSpPr>
          <p:nvPr>
            <p:ph type="ftr" sz="quarter" idx="4"/>
          </p:nvPr>
        </p:nvSpPr>
        <p:spPr>
          <a:xfrm>
            <a:off x="422275" y="9175923"/>
            <a:ext cx="2945659" cy="498055"/>
          </a:xfrm>
        </p:spPr>
        <p:txBody>
          <a:bodyPr/>
          <a:lstStyle/>
          <a:p>
            <a:r>
              <a:rPr lang="en-AU"/>
              <a:t>Regulation Unit</a:t>
            </a:r>
          </a:p>
        </p:txBody>
      </p:sp>
      <p:sp>
        <p:nvSpPr>
          <p:cNvPr id="6" name="Header Placeholder 5">
            <a:extLst>
              <a:ext uri="{FF2B5EF4-FFF2-40B4-BE49-F238E27FC236}">
                <a16:creationId xmlns:a16="http://schemas.microsoft.com/office/drawing/2014/main" id="{146417DA-26CF-4825-B20B-1D22FE6FBD2E}"/>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278653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44550"/>
            <a:ext cx="5953125" cy="3349625"/>
          </a:xfrm>
        </p:spPr>
      </p:sp>
      <p:sp>
        <p:nvSpPr>
          <p:cNvPr id="3" name="Notes Placeholder 2"/>
          <p:cNvSpPr>
            <a:spLocks noGrp="1"/>
          </p:cNvSpPr>
          <p:nvPr>
            <p:ph type="body" idx="1"/>
          </p:nvPr>
        </p:nvSpPr>
        <p:spPr>
          <a:xfrm>
            <a:off x="679767" y="4345721"/>
            <a:ext cx="5438140" cy="4682289"/>
          </a:xfrm>
        </p:spPr>
        <p:txBody>
          <a:bodyPr/>
          <a:lstStyle/>
          <a:p>
            <a:pPr lvl="0">
              <a:defRPr/>
            </a:pPr>
            <a:r>
              <a:rPr lang="en-AU" b="1" dirty="0">
                <a:latin typeface="+mj-lt"/>
              </a:rPr>
              <a:t>Public Patient in a private HSE</a:t>
            </a:r>
          </a:p>
          <a:p>
            <a:pPr lvl="0">
              <a:defRPr/>
            </a:pPr>
            <a:endParaRPr lang="en-AU" b="1" dirty="0">
              <a:latin typeface="+mj-lt"/>
            </a:endParaRPr>
          </a:p>
          <a:p>
            <a:pPr marL="171450" indent="-171450">
              <a:buFont typeface="Arial" panose="020B0604020202020204" pitchFamily="34" charset="0"/>
              <a:buChar char="•"/>
            </a:pPr>
            <a:r>
              <a:rPr lang="en-AU" dirty="0">
                <a:latin typeface="+mj-lt"/>
              </a:rPr>
              <a:t>Low and medium acuity patients </a:t>
            </a:r>
            <a:r>
              <a:rPr lang="en-AU" i="1" dirty="0">
                <a:latin typeface="+mj-lt"/>
              </a:rPr>
              <a:t>MUST NOT BE  </a:t>
            </a:r>
            <a:r>
              <a:rPr lang="en-AU" dirty="0">
                <a:latin typeface="+mj-lt"/>
              </a:rPr>
              <a:t>acute or have time-critical medical needs</a:t>
            </a:r>
            <a:endParaRPr lang="en-AU" i="1" dirty="0">
              <a:latin typeface="+mj-lt"/>
            </a:endParaRPr>
          </a:p>
          <a:p>
            <a:pPr marL="171450" indent="-171450">
              <a:buFont typeface="Arial" panose="020B0604020202020204" pitchFamily="34" charset="0"/>
              <a:buChar char="•"/>
            </a:pPr>
            <a:endParaRPr lang="en-AU" dirty="0">
              <a:latin typeface="+mj-lt"/>
            </a:endParaRPr>
          </a:p>
          <a:p>
            <a:pPr marL="171450" indent="-171450">
              <a:buFont typeface="Arial" panose="020B0604020202020204" pitchFamily="34" charset="0"/>
              <a:buChar char="•"/>
            </a:pPr>
            <a:r>
              <a:rPr lang="en-AU" dirty="0">
                <a:latin typeface="+mj-lt"/>
              </a:rPr>
              <a:t>Complete NEPT booking form – (and fax/email booking form to </a:t>
            </a:r>
            <a:r>
              <a:rPr lang="en-AU" dirty="0" err="1">
                <a:latin typeface="+mj-lt"/>
              </a:rPr>
              <a:t>HTSCC</a:t>
            </a:r>
            <a:r>
              <a:rPr lang="en-AU" dirty="0">
                <a:latin typeface="+mj-lt"/>
              </a:rPr>
              <a:t> Health Transport Service Coordination Centre (1300 513 997)</a:t>
            </a:r>
          </a:p>
          <a:p>
            <a:pPr marL="171450" indent="-171450">
              <a:buFont typeface="Arial" panose="020B0604020202020204" pitchFamily="34" charset="0"/>
              <a:buChar char="•"/>
            </a:pPr>
            <a:r>
              <a:rPr lang="en-AU" dirty="0">
                <a:latin typeface="+mj-lt"/>
              </a:rPr>
              <a:t>AT resources assessed for availability, and if available scheduled for transport with AT NEPT</a:t>
            </a:r>
          </a:p>
          <a:p>
            <a:pPr marL="171450" indent="-171450">
              <a:buFont typeface="Arial" panose="020B0604020202020204" pitchFamily="34" charset="0"/>
              <a:buChar char="•"/>
            </a:pPr>
            <a:r>
              <a:rPr lang="en-AU" dirty="0">
                <a:latin typeface="+mj-lt"/>
              </a:rPr>
              <a:t>If AT resources unavailable, and transfer time can not be changed to next available AT resource, permission must be approved by relevant THS facility to transfer patient by private NEPT</a:t>
            </a:r>
          </a:p>
          <a:p>
            <a:pPr marL="171450" indent="-171450">
              <a:buFont typeface="Arial" panose="020B0604020202020204" pitchFamily="34" charset="0"/>
              <a:buChar char="•"/>
            </a:pPr>
            <a:r>
              <a:rPr lang="en-AU" i="1" dirty="0">
                <a:latin typeface="+mj-lt"/>
              </a:rPr>
              <a:t>Refer to THS Contact’s Chart </a:t>
            </a:r>
          </a:p>
          <a:p>
            <a:pPr marL="171450" indent="-171450">
              <a:buFont typeface="Arial" panose="020B0604020202020204" pitchFamily="34" charset="0"/>
              <a:buChar char="•"/>
            </a:pPr>
            <a:endParaRPr lang="en-AU" i="1" dirty="0">
              <a:latin typeface="+mj-lt"/>
            </a:endParaRPr>
          </a:p>
          <a:p>
            <a:pPr marL="171450" indent="-171450">
              <a:buFont typeface="Arial" panose="020B0604020202020204" pitchFamily="34" charset="0"/>
              <a:buChar char="•"/>
            </a:pPr>
            <a:r>
              <a:rPr lang="en-AU" dirty="0">
                <a:latin typeface="+mj-lt"/>
              </a:rPr>
              <a:t>If THS approves transfer by private NEPT – book private provider</a:t>
            </a:r>
          </a:p>
          <a:p>
            <a:pPr marL="171450" indent="-171450">
              <a:buFont typeface="Arial" panose="020B0604020202020204" pitchFamily="34" charset="0"/>
              <a:buChar char="•"/>
            </a:pPr>
            <a:r>
              <a:rPr lang="en-AU" dirty="0">
                <a:latin typeface="+mj-lt"/>
              </a:rPr>
              <a:t>If not approved by THS, alternate AT NEPT times need to be explored or alternative transport options considered. </a:t>
            </a:r>
          </a:p>
          <a:p>
            <a:pPr marL="171450" indent="-171450">
              <a:buFont typeface="Arial" panose="020B0604020202020204" pitchFamily="34" charset="0"/>
              <a:buChar char="•"/>
            </a:pPr>
            <a:endParaRPr lang="en-AU" dirty="0">
              <a:latin typeface="+mj-lt"/>
            </a:endParaRPr>
          </a:p>
          <a:p>
            <a:pPr marL="171450" indent="-171450">
              <a:buFont typeface="Arial" panose="020B0604020202020204" pitchFamily="34" charset="0"/>
              <a:buChar char="•"/>
            </a:pPr>
            <a:r>
              <a:rPr lang="en-AU" dirty="0">
                <a:latin typeface="+mj-lt"/>
              </a:rPr>
              <a:t>If a private NEPT service is engaged, a completed Form </a:t>
            </a:r>
            <a:r>
              <a:rPr lang="en-AU" dirty="0" err="1">
                <a:latin typeface="+mj-lt"/>
              </a:rPr>
              <a:t>10A</a:t>
            </a:r>
            <a:r>
              <a:rPr lang="en-AU" dirty="0">
                <a:latin typeface="+mj-lt"/>
              </a:rPr>
              <a:t> must be completed and provided to the private NEPT crew.</a:t>
            </a:r>
          </a:p>
          <a:p>
            <a:endParaRPr lang="en-AU"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10</a:t>
            </a:fld>
            <a:endParaRPr lang="en-AU"/>
          </a:p>
        </p:txBody>
      </p:sp>
      <p:sp>
        <p:nvSpPr>
          <p:cNvPr id="5" name="Footer Placeholder 4">
            <a:extLst>
              <a:ext uri="{FF2B5EF4-FFF2-40B4-BE49-F238E27FC236}">
                <a16:creationId xmlns:a16="http://schemas.microsoft.com/office/drawing/2014/main" id="{0373C6FB-91E5-4C73-9940-BB4DA61A675A}"/>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009F7381-6291-4CE2-A5E5-A8A00081531E}"/>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90657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52488"/>
            <a:ext cx="5953125" cy="3349625"/>
          </a:xfrm>
        </p:spPr>
      </p:sp>
      <p:sp>
        <p:nvSpPr>
          <p:cNvPr id="3" name="Notes Placeholder 2"/>
          <p:cNvSpPr>
            <a:spLocks noGrp="1"/>
          </p:cNvSpPr>
          <p:nvPr>
            <p:ph type="body" idx="1"/>
          </p:nvPr>
        </p:nvSpPr>
        <p:spPr>
          <a:xfrm>
            <a:off x="679767" y="4449337"/>
            <a:ext cx="5438140" cy="4236471"/>
          </a:xfrm>
        </p:spPr>
        <p:txBody>
          <a:bodyPr/>
          <a:lstStyle/>
          <a:p>
            <a:r>
              <a:rPr lang="en-AU" b="1" dirty="0">
                <a:latin typeface="+mj-lt"/>
              </a:rPr>
              <a:t>1. Introduction </a:t>
            </a:r>
            <a:r>
              <a:rPr lang="en-AU" dirty="0">
                <a:latin typeface="+mj-lt"/>
              </a:rPr>
              <a:t>– identify yourself and the patient</a:t>
            </a:r>
          </a:p>
          <a:p>
            <a:pPr marL="0" indent="0">
              <a:buNone/>
            </a:pPr>
            <a:r>
              <a:rPr lang="en-AU" dirty="0">
                <a:latin typeface="+mj-lt"/>
              </a:rPr>
              <a:t>2. </a:t>
            </a:r>
            <a:r>
              <a:rPr lang="en-AU" b="1" dirty="0">
                <a:latin typeface="+mj-lt"/>
              </a:rPr>
              <a:t>Situation</a:t>
            </a:r>
            <a:r>
              <a:rPr lang="en-AU" dirty="0">
                <a:latin typeface="+mj-lt"/>
              </a:rPr>
              <a:t> – state the patient’s current problem, their diagnosis and reason for NEPT </a:t>
            </a:r>
          </a:p>
          <a:p>
            <a:pPr marL="0" indent="0">
              <a:buNone/>
            </a:pPr>
            <a:r>
              <a:rPr lang="en-AU" dirty="0">
                <a:latin typeface="+mj-lt"/>
              </a:rPr>
              <a:t>3. </a:t>
            </a:r>
            <a:r>
              <a:rPr lang="en-AU" b="1" dirty="0">
                <a:latin typeface="+mj-lt"/>
              </a:rPr>
              <a:t>Background</a:t>
            </a:r>
            <a:r>
              <a:rPr lang="en-AU" dirty="0">
                <a:latin typeface="+mj-lt"/>
              </a:rPr>
              <a:t> - State the recent, relevant clinical history in accordance with the patient assessment - Form 10 A and provide copy</a:t>
            </a:r>
          </a:p>
          <a:p>
            <a:pPr marL="0" indent="0">
              <a:buNone/>
            </a:pPr>
            <a:r>
              <a:rPr lang="en-AU" dirty="0">
                <a:latin typeface="+mj-lt"/>
              </a:rPr>
              <a:t>4. </a:t>
            </a:r>
            <a:r>
              <a:rPr lang="en-AU" b="1" dirty="0">
                <a:latin typeface="+mj-lt"/>
              </a:rPr>
              <a:t>Assessment</a:t>
            </a:r>
            <a:r>
              <a:rPr lang="en-AU" dirty="0">
                <a:latin typeface="+mj-lt"/>
              </a:rPr>
              <a:t> – discuss most recent clinical observations </a:t>
            </a:r>
          </a:p>
          <a:p>
            <a:pPr marL="0" indent="0">
              <a:buNone/>
            </a:pPr>
            <a:r>
              <a:rPr lang="en-AU" dirty="0">
                <a:latin typeface="+mj-lt"/>
              </a:rPr>
              <a:t>5. </a:t>
            </a:r>
            <a:r>
              <a:rPr lang="en-AU" b="1" dirty="0">
                <a:latin typeface="+mj-lt"/>
              </a:rPr>
              <a:t>Recommendations</a:t>
            </a:r>
            <a:r>
              <a:rPr lang="en-AU" dirty="0">
                <a:latin typeface="+mj-lt"/>
              </a:rPr>
              <a:t> – discuss actions required and timeframes.</a:t>
            </a:r>
          </a:p>
          <a:p>
            <a:endParaRPr lang="en-AU" dirty="0">
              <a:latin typeface="+mj-lt"/>
            </a:endParaRPr>
          </a:p>
          <a:p>
            <a:r>
              <a:rPr lang="en-AU" dirty="0">
                <a:latin typeface="+mj-lt"/>
              </a:rPr>
              <a:t>RN providing patient handover should handover to the clinical escort for medium acuity patients.</a:t>
            </a:r>
          </a:p>
          <a:p>
            <a:endParaRPr lang="en-AU" dirty="0">
              <a:latin typeface="+mj-lt"/>
            </a:endParaRPr>
          </a:p>
          <a:p>
            <a:r>
              <a:rPr lang="en-AU" dirty="0">
                <a:latin typeface="+mj-lt"/>
              </a:rPr>
              <a:t>For low acuity patients, RN will consider the Scope of the receiving Patient Transport Officer to ensure understanding of relevant clinical information.  </a:t>
            </a:r>
          </a:p>
          <a:p>
            <a:endParaRPr lang="en-AU" dirty="0">
              <a:latin typeface="+mj-lt"/>
            </a:endParaRPr>
          </a:p>
          <a:p>
            <a:r>
              <a:rPr lang="en-AU" dirty="0">
                <a:latin typeface="+mj-lt"/>
              </a:rPr>
              <a:t>PTO must feel comfortable with the information provided during the patient handover.</a:t>
            </a:r>
          </a:p>
          <a:p>
            <a:endParaRPr lang="en-AU"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11</a:t>
            </a:fld>
            <a:endParaRPr lang="en-AU"/>
          </a:p>
        </p:txBody>
      </p:sp>
      <p:sp>
        <p:nvSpPr>
          <p:cNvPr id="5" name="Footer Placeholder 4">
            <a:extLst>
              <a:ext uri="{FF2B5EF4-FFF2-40B4-BE49-F238E27FC236}">
                <a16:creationId xmlns:a16="http://schemas.microsoft.com/office/drawing/2014/main" id="{DCB4DC03-55D1-4DD2-A74E-AF25689A09AF}"/>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490BFC57-69BF-43F1-87A6-D00FFDB769B3}"/>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1599732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901700"/>
            <a:ext cx="5473700" cy="3079750"/>
          </a:xfrm>
        </p:spPr>
      </p:sp>
      <p:sp>
        <p:nvSpPr>
          <p:cNvPr id="3" name="Notes Placeholder 2"/>
          <p:cNvSpPr>
            <a:spLocks noGrp="1"/>
          </p:cNvSpPr>
          <p:nvPr>
            <p:ph type="body" idx="1"/>
          </p:nvPr>
        </p:nvSpPr>
        <p:spPr>
          <a:xfrm>
            <a:off x="203986" y="4049922"/>
            <a:ext cx="6389702" cy="4975016"/>
          </a:xfrm>
        </p:spPr>
        <p:txBody>
          <a:bodyPr>
            <a:normAutofit fontScale="92500"/>
          </a:bodyPr>
          <a:lstStyle/>
          <a:p>
            <a:r>
              <a:rPr lang="en-AU" b="1" dirty="0">
                <a:latin typeface="+mj-lt"/>
              </a:rPr>
              <a:t>Form 10A Assessment – Undertaken by approved health professionals at health facilities – Registered Nurse, Medical Practitioner, Registered Paramedic</a:t>
            </a:r>
            <a:endParaRPr lang="en-AU"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latin typeface="+mj-lt"/>
              </a:rPr>
              <a:t>On handover, when the NEPT crew accepts a patient for transport, they must commence Form 10B the patient care form, which requires them to check the patient assessment form (Form 10A) and note agreement/comments on Form 10B.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latin typeface="+mj-lt"/>
              </a:rPr>
              <a:t>The referring facility will book the patient in with the NEPT Service Provider (so another check here to ensure NEPT suitability).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latin typeface="+mj-lt"/>
              </a:rPr>
              <a:t>It must be determined at this point, if a clinical escort is required and if there is any special equipment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latin typeface="+mj-lt"/>
              </a:rPr>
              <a:t>The NEPT service must maintain records, for evidence of the booking and conversation – SYSTEM &amp;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latin typeface="+mj-lt"/>
              </a:rPr>
              <a:t>NEPT crew need to ensure</a:t>
            </a:r>
            <a:r>
              <a:rPr lang="en-AU" b="1" dirty="0">
                <a:latin typeface="+mj-lt"/>
              </a:rPr>
              <a:t>:</a:t>
            </a:r>
            <a:endParaRPr lang="en-AU" baseline="0" dirty="0">
              <a:latin typeface="+mj-lt"/>
            </a:endParaRPr>
          </a:p>
          <a:p>
            <a:pPr>
              <a:buFont typeface="Wingdings" panose="05000000000000000000" pitchFamily="2" charset="2"/>
              <a:buChar char="Ø"/>
            </a:pPr>
            <a:r>
              <a:rPr lang="en-AU" dirty="0">
                <a:latin typeface="+mj-lt"/>
              </a:rPr>
              <a:t>Patient is stable</a:t>
            </a:r>
          </a:p>
          <a:p>
            <a:pPr>
              <a:buFont typeface="Wingdings" panose="05000000000000000000" pitchFamily="2" charset="2"/>
              <a:buChar char="Ø"/>
            </a:pPr>
            <a:r>
              <a:rPr lang="en-AU" dirty="0">
                <a:latin typeface="+mj-lt"/>
              </a:rPr>
              <a:t>Not acute OR time critical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dirty="0">
                <a:latin typeface="+mj-lt"/>
              </a:rPr>
              <a:t>Does not require higher level clinical services (</a:t>
            </a:r>
            <a:r>
              <a:rPr lang="en-AU" dirty="0" err="1">
                <a:latin typeface="+mj-lt"/>
              </a:rPr>
              <a:t>ie</a:t>
            </a:r>
            <a:r>
              <a:rPr lang="en-AU" dirty="0">
                <a:latin typeface="+mj-lt"/>
              </a:rPr>
              <a:t>: medical care for deterioration in condition / </a:t>
            </a:r>
            <a:r>
              <a:rPr lang="en-AU" dirty="0" err="1">
                <a:latin typeface="+mj-lt"/>
              </a:rPr>
              <a:t>abdo</a:t>
            </a:r>
            <a:r>
              <a:rPr lang="en-AU" dirty="0">
                <a:latin typeface="+mj-lt"/>
              </a:rPr>
              <a:t> pain FI for example)</a:t>
            </a:r>
          </a:p>
          <a:p>
            <a:pPr>
              <a:buFont typeface="Wingdings" panose="05000000000000000000" pitchFamily="2" charset="2"/>
              <a:buNone/>
            </a:pPr>
            <a:endParaRPr lang="en-AU" dirty="0">
              <a:latin typeface="+mj-lt"/>
            </a:endParaRPr>
          </a:p>
          <a:p>
            <a:pPr>
              <a:buFont typeface="Wingdings" panose="05000000000000000000" pitchFamily="2" charset="2"/>
              <a:buNone/>
            </a:pPr>
            <a:r>
              <a:rPr lang="en-AU" b="1" dirty="0">
                <a:latin typeface="+mj-lt"/>
              </a:rPr>
              <a:t>Should all have been assessed and endorsed by referring facility, but important to remember that NEPT patients should:</a:t>
            </a:r>
          </a:p>
          <a:p>
            <a:pPr>
              <a:buFont typeface="Wingdings" panose="05000000000000000000" pitchFamily="2" charset="2"/>
              <a:buChar char="Ø"/>
            </a:pPr>
            <a:r>
              <a:rPr lang="en-AU" dirty="0">
                <a:latin typeface="+mj-lt"/>
              </a:rPr>
              <a:t>not have indwelling intravenous devices (except IV cannula)</a:t>
            </a:r>
          </a:p>
          <a:p>
            <a:pPr>
              <a:buFont typeface="Wingdings" panose="05000000000000000000" pitchFamily="2" charset="2"/>
              <a:buChar char="Ø"/>
            </a:pPr>
            <a:r>
              <a:rPr lang="en-AU" dirty="0">
                <a:latin typeface="+mj-lt"/>
              </a:rPr>
              <a:t>not require ECG monitoring</a:t>
            </a:r>
          </a:p>
          <a:p>
            <a:pPr>
              <a:buFont typeface="Wingdings" panose="05000000000000000000" pitchFamily="2" charset="2"/>
              <a:buChar char="Ø"/>
            </a:pPr>
            <a:r>
              <a:rPr lang="en-AU" dirty="0">
                <a:latin typeface="+mj-lt"/>
              </a:rPr>
              <a:t>not have any infectious diseases</a:t>
            </a:r>
          </a:p>
          <a:p>
            <a:pPr>
              <a:buFont typeface="Wingdings" panose="05000000000000000000" pitchFamily="2" charset="2"/>
              <a:buChar char="Ø"/>
            </a:pPr>
            <a:r>
              <a:rPr lang="en-AU" dirty="0">
                <a:latin typeface="+mj-lt"/>
              </a:rPr>
              <a:t>not be a psychiatric patient</a:t>
            </a:r>
          </a:p>
          <a:p>
            <a:pPr>
              <a:buFont typeface="Wingdings" panose="05000000000000000000" pitchFamily="2" charset="2"/>
              <a:buChar char="Ø"/>
            </a:pPr>
            <a:r>
              <a:rPr lang="en-AU" dirty="0">
                <a:latin typeface="+mj-lt"/>
              </a:rPr>
              <a:t>Not be on cytotoxic therapy / or immunosuppressed – must not travel with another patient</a:t>
            </a:r>
          </a:p>
          <a:p>
            <a:pPr>
              <a:buFont typeface="Wingdings" panose="05000000000000000000" pitchFamily="2" charset="2"/>
              <a:buChar char="Ø"/>
            </a:pPr>
            <a:r>
              <a:rPr lang="en-AU" dirty="0">
                <a:latin typeface="+mj-lt"/>
              </a:rPr>
              <a:t>not require spinal precautions</a:t>
            </a:r>
          </a:p>
          <a:p>
            <a:pPr>
              <a:buFont typeface="Wingdings" panose="05000000000000000000" pitchFamily="2" charset="2"/>
              <a:buChar char="Ø"/>
            </a:pPr>
            <a:r>
              <a:rPr lang="en-AU" dirty="0">
                <a:latin typeface="+mj-lt"/>
              </a:rPr>
              <a:t>not have had narcotic medication within last 30 minutes – 1 hour</a:t>
            </a:r>
          </a:p>
          <a:p>
            <a:pPr>
              <a:buFont typeface="Wingdings" panose="05000000000000000000" pitchFamily="2" charset="2"/>
              <a:buChar char="Ø"/>
            </a:pPr>
            <a:r>
              <a:rPr lang="en-AU" dirty="0">
                <a:latin typeface="+mj-lt"/>
              </a:rPr>
              <a:t>Not require medication during transport (unless low level analgesia provided by clinical escort)</a:t>
            </a:r>
          </a:p>
          <a:p>
            <a:pPr>
              <a:buFont typeface="Wingdings" panose="05000000000000000000" pitchFamily="2" charset="2"/>
              <a:buChar char="Ø"/>
            </a:pPr>
            <a:endParaRPr lang="en-AU" sz="1100" dirty="0"/>
          </a:p>
          <a:p>
            <a:pPr>
              <a:buFont typeface="Wingdings" panose="05000000000000000000" pitchFamily="2" charset="2"/>
              <a:buChar char="Ø"/>
            </a:pPr>
            <a:endParaRPr lang="en-AU" sz="1100" dirty="0"/>
          </a:p>
          <a:p>
            <a:pPr>
              <a:buFont typeface="Wingdings" panose="05000000000000000000" pitchFamily="2" charset="2"/>
              <a:buChar char="Ø"/>
            </a:pPr>
            <a:endParaRPr lang="en-AU" sz="1100" dirty="0"/>
          </a:p>
          <a:p>
            <a:endParaRPr lang="en-AU" sz="1100" b="1" dirty="0"/>
          </a:p>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12</a:t>
            </a:fld>
            <a:endParaRPr lang="en-AU"/>
          </a:p>
        </p:txBody>
      </p:sp>
      <p:sp>
        <p:nvSpPr>
          <p:cNvPr id="5" name="Footer Placeholder 4">
            <a:extLst>
              <a:ext uri="{FF2B5EF4-FFF2-40B4-BE49-F238E27FC236}">
                <a16:creationId xmlns:a16="http://schemas.microsoft.com/office/drawing/2014/main" id="{C5A1EC72-973A-4D1B-81CB-96C438310C8B}"/>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2D5C7951-F9ED-4819-8740-F73A1C322D07}"/>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20215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808038"/>
            <a:ext cx="6096000" cy="3430587"/>
          </a:xfrm>
        </p:spPr>
      </p:sp>
      <p:sp>
        <p:nvSpPr>
          <p:cNvPr id="3" name="Notes Placeholder 2"/>
          <p:cNvSpPr>
            <a:spLocks noGrp="1"/>
          </p:cNvSpPr>
          <p:nvPr>
            <p:ph type="body" idx="1"/>
          </p:nvPr>
        </p:nvSpPr>
        <p:spPr>
          <a:xfrm>
            <a:off x="320675" y="4268191"/>
            <a:ext cx="6096000" cy="4911365"/>
          </a:xfrm>
        </p:spPr>
        <p:txBody>
          <a:bodyPr numCol="1">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baseline="0" dirty="0">
                <a:latin typeface="+mj-lt"/>
              </a:rPr>
              <a:t>NEPT crew need to ensure</a:t>
            </a:r>
            <a:r>
              <a:rPr lang="en-AU" sz="900" b="1" dirty="0">
                <a:latin typeface="+mj-lt"/>
              </a:rPr>
              <a:t>: (2 scopes of practice – Clinical Escort / PTO)</a:t>
            </a:r>
            <a:endParaRPr lang="en-AU" sz="900" baseline="0" dirty="0">
              <a:latin typeface="+mj-lt"/>
            </a:endParaRPr>
          </a:p>
          <a:p>
            <a:pPr>
              <a:buFont typeface="Wingdings" panose="05000000000000000000" pitchFamily="2" charset="2"/>
              <a:buChar char="Ø"/>
            </a:pPr>
            <a:r>
              <a:rPr lang="en-AU" sz="900" dirty="0">
                <a:latin typeface="+mj-lt"/>
              </a:rPr>
              <a:t>Patient is stable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sz="900" dirty="0">
                <a:latin typeface="+mj-lt"/>
              </a:rPr>
              <a:t>patient is low or medium acuity</a:t>
            </a:r>
          </a:p>
          <a:p>
            <a:pPr>
              <a:buFont typeface="Wingdings" panose="05000000000000000000" pitchFamily="2" charset="2"/>
              <a:buChar char="Ø"/>
            </a:pPr>
            <a:r>
              <a:rPr lang="en-AU" sz="900" dirty="0">
                <a:latin typeface="+mj-lt"/>
              </a:rPr>
              <a:t>Not acute OR time critical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sz="900" dirty="0">
                <a:latin typeface="+mj-lt"/>
              </a:rPr>
              <a:t>unlikely to deteriorate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sz="900" dirty="0">
                <a:latin typeface="+mj-lt"/>
              </a:rPr>
              <a:t>Transport poses no risk to patient or crew</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sz="900" dirty="0">
                <a:latin typeface="+mj-lt"/>
              </a:rPr>
              <a:t>If a clinical escort or special equipment required, this should have already been determined when the booking was made.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AU" sz="900" b="1" u="sng" dirty="0">
              <a:latin typeface="+mj-lt"/>
            </a:endParaRPr>
          </a:p>
          <a:p>
            <a:r>
              <a:rPr lang="en-AU" sz="900" b="1" u="sng" dirty="0">
                <a:latin typeface="+mj-lt"/>
              </a:rPr>
              <a:t>NEPT crew need to agree the following have been documented:</a:t>
            </a:r>
          </a:p>
          <a:p>
            <a:pPr marL="228600" indent="-228600">
              <a:buAutoNum type="arabicPeriod"/>
            </a:pPr>
            <a:r>
              <a:rPr lang="en-AU" sz="900" dirty="0">
                <a:latin typeface="+mj-lt"/>
              </a:rPr>
              <a:t>Patient personal details</a:t>
            </a:r>
          </a:p>
          <a:p>
            <a:pPr marL="228600" lvl="0" indent="-228600">
              <a:buFontTx/>
              <a:buAutoNum type="arabicPeriod"/>
              <a:defRPr/>
            </a:pPr>
            <a:r>
              <a:rPr lang="en-AU" sz="900" dirty="0">
                <a:latin typeface="+mj-lt"/>
              </a:rPr>
              <a:t>Patients under 2 years of age must not be transported by private NEPT. Child patients aged 2-14 years may be transported if NEPT suitable but will always require a clinical escort. </a:t>
            </a:r>
          </a:p>
          <a:p>
            <a:pPr marL="228600" lvl="0" indent="-228600">
              <a:buFontTx/>
              <a:buAutoNum type="arabicPeriod"/>
              <a:defRPr/>
            </a:pPr>
            <a:r>
              <a:rPr lang="en-AU" sz="900" dirty="0">
                <a:latin typeface="+mj-lt"/>
              </a:rPr>
              <a:t>Patients representative </a:t>
            </a:r>
          </a:p>
          <a:p>
            <a:pPr marL="228600" indent="-228600">
              <a:buAutoNum type="arabicPeriod"/>
            </a:pPr>
            <a:r>
              <a:rPr lang="en-AU" sz="900" dirty="0">
                <a:latin typeface="+mj-lt"/>
              </a:rPr>
              <a:t>Assessment of patient’s condition. Is patient stable? Is patient alert and co-operative? </a:t>
            </a:r>
          </a:p>
          <a:p>
            <a:pPr marL="228600" indent="-228600">
              <a:buAutoNum type="arabicPeriod" startAt="5"/>
            </a:pPr>
            <a:r>
              <a:rPr lang="en-AU" sz="900" dirty="0">
                <a:latin typeface="+mj-lt"/>
              </a:rPr>
              <a:t>Primary diagnosis</a:t>
            </a:r>
          </a:p>
          <a:p>
            <a:pPr marL="228600" indent="-228600">
              <a:buAutoNum type="arabicPeriod" startAt="6"/>
            </a:pPr>
            <a:r>
              <a:rPr lang="en-AU" sz="900" dirty="0">
                <a:latin typeface="+mj-lt"/>
              </a:rPr>
              <a:t>any relevant co-morbidities </a:t>
            </a:r>
          </a:p>
          <a:p>
            <a:pPr marL="628650" lvl="1" indent="-171450">
              <a:buFont typeface="Arial" panose="020B0604020202020204" pitchFamily="34" charset="0"/>
              <a:buChar char="•"/>
            </a:pPr>
            <a:r>
              <a:rPr lang="en-AU" sz="900" dirty="0">
                <a:latin typeface="+mj-lt"/>
              </a:rPr>
              <a:t>Infectious diseases – patients with MRSA, VRE, MGNB, C Diff etc.. Can be transported using NEPT if they are stable, not likely to deteriorate, and will not pose a risk to NEPT crew. If will pose a risk, the patient is not appropriate for NEPT</a:t>
            </a:r>
          </a:p>
          <a:p>
            <a:pPr marL="628650" lvl="1" indent="-171450">
              <a:buFont typeface="Arial" panose="020B0604020202020204" pitchFamily="34" charset="0"/>
              <a:buChar char="•"/>
            </a:pPr>
            <a:r>
              <a:rPr lang="en-AU" sz="900" dirty="0">
                <a:latin typeface="+mj-lt"/>
              </a:rPr>
              <a:t>NEPT crew must comply with infection prevention and control and undertake standard and transmission based precautions in accordance with policy's and procedures</a:t>
            </a:r>
          </a:p>
          <a:p>
            <a:pPr marL="628650" lvl="1" indent="-171450">
              <a:buFont typeface="Arial" panose="020B0604020202020204" pitchFamily="34" charset="0"/>
              <a:buChar char="•"/>
              <a:defRPr/>
            </a:pPr>
            <a:r>
              <a:rPr lang="en-AU" sz="900" dirty="0">
                <a:latin typeface="+mj-lt"/>
              </a:rPr>
              <a:t>Patient’s having cytotoxic treatments may be immunosuppressed, so must not be transported with other patients.</a:t>
            </a:r>
          </a:p>
          <a:p>
            <a:pPr marL="628650" lvl="1" indent="-171450">
              <a:buFont typeface="Arial" panose="020B0604020202020204" pitchFamily="34" charset="0"/>
              <a:buChar char="•"/>
              <a:defRPr/>
            </a:pPr>
            <a:r>
              <a:rPr lang="en-AU" sz="900" dirty="0">
                <a:latin typeface="+mj-lt"/>
              </a:rPr>
              <a:t>Diabetic patients may require food or fluids for longer trips</a:t>
            </a:r>
          </a:p>
          <a:p>
            <a:pPr marL="628650" lvl="1" indent="-171450">
              <a:buFont typeface="Arial" panose="020B0604020202020204" pitchFamily="34" charset="0"/>
              <a:buChar char="•"/>
              <a:defRPr/>
            </a:pPr>
            <a:r>
              <a:rPr lang="en-AU" sz="900" dirty="0">
                <a:latin typeface="+mj-lt"/>
              </a:rPr>
              <a:t>Ensure patients who are obese will not pose a risk to NEPT crew.</a:t>
            </a:r>
          </a:p>
          <a:p>
            <a:pPr marL="228600" indent="-228600">
              <a:buAutoNum type="arabicPeriod" startAt="5"/>
            </a:pPr>
            <a:r>
              <a:rPr lang="en-AU" sz="900" dirty="0">
                <a:latin typeface="+mj-lt"/>
              </a:rPr>
              <a:t>Existing conditions that may predispose patient to harm - physical, behavioural, mental, cognitive Current care or treatment - oxygen, medications, IV cannula, IDC, drains, treatments for Diabetes</a:t>
            </a:r>
          </a:p>
          <a:p>
            <a:pPr marL="228600" indent="-228600">
              <a:buAutoNum type="arabicPeriod" startAt="5"/>
            </a:pPr>
            <a:r>
              <a:rPr lang="en-AU" sz="900" dirty="0">
                <a:latin typeface="+mj-lt"/>
              </a:rPr>
              <a:t>Allergies</a:t>
            </a:r>
          </a:p>
          <a:p>
            <a:r>
              <a:rPr lang="en-AU" sz="900" dirty="0">
                <a:latin typeface="+mj-lt"/>
              </a:rPr>
              <a:t>8.    If patient is post-operative, how long since operation? RPAO must be completed prior to consideration for NEPT </a:t>
            </a:r>
          </a:p>
          <a:p>
            <a:r>
              <a:rPr lang="en-AU" sz="900" dirty="0">
                <a:latin typeface="+mj-lt"/>
              </a:rPr>
              <a:t>9.    Is patient in pain? if so, has pain relief been provided? (Record time of last analgesia when ready to transport).</a:t>
            </a:r>
          </a:p>
          <a:p>
            <a:pPr marL="628650" lvl="1" indent="-171450">
              <a:buFont typeface="Arial" panose="020B0604020202020204" pitchFamily="34" charset="0"/>
              <a:buChar char="•"/>
            </a:pPr>
            <a:r>
              <a:rPr lang="en-AU" sz="900" dirty="0">
                <a:latin typeface="+mj-lt"/>
              </a:rPr>
              <a:t>Patients should be alert and cooperative so can carry their own medications, and self administer if required.</a:t>
            </a:r>
          </a:p>
          <a:p>
            <a:r>
              <a:rPr lang="en-AU" sz="900" dirty="0">
                <a:latin typeface="+mj-lt"/>
              </a:rPr>
              <a:t>10. Are there any abnormalities in vital signs (differing from normal for the patient)?  </a:t>
            </a:r>
          </a:p>
          <a:p>
            <a:pPr marL="685800" lvl="1" indent="-228600">
              <a:buFont typeface="Arial" panose="020B0604020202020204" pitchFamily="34" charset="0"/>
              <a:buChar char="•"/>
            </a:pPr>
            <a:r>
              <a:rPr lang="en-AU" sz="900" dirty="0">
                <a:latin typeface="+mj-lt"/>
              </a:rPr>
              <a:t>RR and effort (*Important criteria), SpO2, HR, BP, Temp. </a:t>
            </a:r>
          </a:p>
          <a:p>
            <a:pPr marL="685800" lvl="1" indent="-228600">
              <a:buFont typeface="Arial" panose="020B0604020202020204" pitchFamily="34" charset="0"/>
              <a:buChar char="•"/>
            </a:pPr>
            <a:r>
              <a:rPr lang="en-AU" sz="900" dirty="0">
                <a:latin typeface="+mj-lt"/>
              </a:rPr>
              <a:t>These readings may indicate patient is unstable and not suitable for NEPT.</a:t>
            </a:r>
          </a:p>
          <a:p>
            <a:r>
              <a:rPr lang="en-AU" sz="900" dirty="0">
                <a:latin typeface="+mj-lt"/>
              </a:rPr>
              <a:t>11. Is patient low or medium acuity?  .</a:t>
            </a:r>
          </a:p>
          <a:p>
            <a:r>
              <a:rPr lang="en-AU" sz="900" dirty="0">
                <a:latin typeface="+mj-lt"/>
              </a:rPr>
              <a:t>12. Is the patient palliative… review requirements. ACD must stay will patient.  </a:t>
            </a:r>
          </a:p>
          <a:p>
            <a:pPr marL="628650" lvl="1" indent="-171450">
              <a:buFont typeface="Arial" panose="020B0604020202020204" pitchFamily="34" charset="0"/>
              <a:buChar char="•"/>
            </a:pPr>
            <a:r>
              <a:rPr lang="en-AU" sz="900" dirty="0">
                <a:latin typeface="+mj-lt"/>
              </a:rPr>
              <a:t>Clinical handover details receiving facility</a:t>
            </a:r>
          </a:p>
          <a:p>
            <a:r>
              <a:rPr lang="en-AU" sz="900" dirty="0">
                <a:latin typeface="+mj-lt"/>
              </a:rPr>
              <a:t>13. Is there any evidence of an infectious disease that would pose a risk? </a:t>
            </a:r>
          </a:p>
          <a:p>
            <a:r>
              <a:rPr lang="en-AU" sz="900" dirty="0">
                <a:latin typeface="+mj-lt"/>
              </a:rPr>
              <a:t>14. any other special requirements which must be taken into account? </a:t>
            </a:r>
          </a:p>
          <a:p>
            <a:pPr marL="628650" lvl="1" indent="-171450">
              <a:buFont typeface="Arial" panose="020B0604020202020204" pitchFamily="34" charset="0"/>
              <a:buChar char="•"/>
            </a:pPr>
            <a:r>
              <a:rPr lang="en-AU" sz="900" dirty="0">
                <a:latin typeface="+mj-lt"/>
              </a:rPr>
              <a:t>special skills required of clinical escort/special equipment required in NEPT vehicle.</a:t>
            </a:r>
          </a:p>
          <a:p>
            <a:r>
              <a:rPr lang="en-AU" sz="900" dirty="0">
                <a:latin typeface="+mj-lt"/>
              </a:rPr>
              <a:t>15. Does the final tick box section on Form 10A for patient assessment for private NEPT satisfy requirements for NEPT suitability? This is a requirement and this section can only be signed by a MP or RN or Registered Paramedic.</a:t>
            </a:r>
          </a:p>
          <a:p>
            <a:r>
              <a:rPr lang="en-AU" sz="900" dirty="0">
                <a:latin typeface="+mj-lt"/>
              </a:rPr>
              <a:t>16. If assessment is carried out at a health facility has Form 10A been endorsed as required?  </a:t>
            </a:r>
          </a:p>
          <a:p>
            <a:r>
              <a:rPr lang="en-AU" sz="900" b="1" dirty="0">
                <a:latin typeface="+mj-lt"/>
              </a:rPr>
              <a:t>17. If the patient’s</a:t>
            </a:r>
            <a:r>
              <a:rPr lang="en-AU" sz="900" dirty="0">
                <a:latin typeface="+mj-lt"/>
              </a:rPr>
              <a:t> </a:t>
            </a:r>
            <a:r>
              <a:rPr lang="en-AU" sz="900" b="1" dirty="0">
                <a:latin typeface="+mj-lt"/>
              </a:rPr>
              <a:t>medical needs or symptoms are acute or time critical</a:t>
            </a:r>
            <a:r>
              <a:rPr lang="en-AU" sz="900" dirty="0">
                <a:latin typeface="+mj-lt"/>
              </a:rPr>
              <a:t> (</a:t>
            </a:r>
            <a:r>
              <a:rPr lang="en-AU" sz="900" dirty="0" err="1">
                <a:latin typeface="+mj-lt"/>
              </a:rPr>
              <a:t>eg</a:t>
            </a:r>
            <a:r>
              <a:rPr lang="en-AU" sz="900" dirty="0">
                <a:latin typeface="+mj-lt"/>
              </a:rPr>
              <a:t> a result of severe injury, episode of acute illness or medical condition) </a:t>
            </a:r>
            <a:r>
              <a:rPr lang="en-AU" sz="900" b="1" dirty="0">
                <a:latin typeface="+mj-lt"/>
              </a:rPr>
              <a:t>and require active treatment or care, they are high acuity and therefore not NEPT SUITABLE.</a:t>
            </a:r>
            <a:endParaRPr lang="en-AU" sz="900" dirty="0">
              <a:latin typeface="+mj-lt"/>
            </a:endParaRPr>
          </a:p>
        </p:txBody>
      </p:sp>
      <p:sp>
        <p:nvSpPr>
          <p:cNvPr id="4" name="Footer Placeholder 3">
            <a:extLst>
              <a:ext uri="{FF2B5EF4-FFF2-40B4-BE49-F238E27FC236}">
                <a16:creationId xmlns:a16="http://schemas.microsoft.com/office/drawing/2014/main" id="{E2C486B9-85FB-4954-A6F0-2BDB3FBDE050}"/>
              </a:ext>
            </a:extLst>
          </p:cNvPr>
          <p:cNvSpPr>
            <a:spLocks noGrp="1"/>
          </p:cNvSpPr>
          <p:nvPr>
            <p:ph type="ftr" sz="quarter" idx="4"/>
          </p:nvPr>
        </p:nvSpPr>
        <p:spPr/>
        <p:txBody>
          <a:bodyPr/>
          <a:lstStyle/>
          <a:p>
            <a:r>
              <a:rPr lang="en-AU"/>
              <a:t>Regulation Unit</a:t>
            </a:r>
          </a:p>
        </p:txBody>
      </p:sp>
      <p:sp>
        <p:nvSpPr>
          <p:cNvPr id="5" name="Header Placeholder 4">
            <a:extLst>
              <a:ext uri="{FF2B5EF4-FFF2-40B4-BE49-F238E27FC236}">
                <a16:creationId xmlns:a16="http://schemas.microsoft.com/office/drawing/2014/main" id="{3BA8A34F-DABC-4B35-AD51-84BCDA0894C2}"/>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41803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901700"/>
            <a:ext cx="5981700" cy="33639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14</a:t>
            </a:fld>
            <a:endParaRPr lang="en-AU"/>
          </a:p>
        </p:txBody>
      </p:sp>
      <p:sp>
        <p:nvSpPr>
          <p:cNvPr id="5" name="Footer Placeholder 4">
            <a:extLst>
              <a:ext uri="{FF2B5EF4-FFF2-40B4-BE49-F238E27FC236}">
                <a16:creationId xmlns:a16="http://schemas.microsoft.com/office/drawing/2014/main" id="{B958F37A-715A-4D4C-9CC6-B44BB33C1081}"/>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E539D134-8474-4C99-AEC7-1540D70F06D8}"/>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137807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901700"/>
            <a:ext cx="5953125" cy="3349625"/>
          </a:xfrm>
        </p:spPr>
      </p:sp>
      <p:sp>
        <p:nvSpPr>
          <p:cNvPr id="3" name="Notes Placeholder 2"/>
          <p:cNvSpPr>
            <a:spLocks noGrp="1"/>
          </p:cNvSpPr>
          <p:nvPr>
            <p:ph type="body" idx="1"/>
          </p:nvPr>
        </p:nvSpPr>
        <p:spPr>
          <a:xfrm>
            <a:off x="679767" y="4660993"/>
            <a:ext cx="5438140" cy="3908614"/>
          </a:xfrm>
        </p:spPr>
        <p:txBody>
          <a:bodyPr/>
          <a:lstStyle/>
          <a:p>
            <a:pPr marL="0" indent="0">
              <a:buNone/>
            </a:pPr>
            <a:r>
              <a:rPr lang="en-AU" sz="1200" dirty="0"/>
              <a:t>NEPT services must keep records of:</a:t>
            </a:r>
          </a:p>
          <a:p>
            <a:endParaRPr lang="en-AU" sz="1200" dirty="0"/>
          </a:p>
          <a:p>
            <a:pPr marL="171450" indent="-171450">
              <a:buFont typeface="Wingdings" panose="05000000000000000000" pitchFamily="2" charset="2"/>
              <a:buChar char="Ø"/>
            </a:pPr>
            <a:r>
              <a:rPr lang="en-AU" sz="1200" dirty="0"/>
              <a:t>the booking and conversation with the referring facility </a:t>
            </a:r>
          </a:p>
          <a:p>
            <a:pPr marL="171450" indent="-171450">
              <a:buFont typeface="Wingdings" panose="05000000000000000000" pitchFamily="2" charset="2"/>
              <a:buChar char="Ø"/>
            </a:pPr>
            <a:r>
              <a:rPr lang="en-AU" sz="1200" dirty="0"/>
              <a:t>copies of the </a:t>
            </a:r>
            <a:r>
              <a:rPr lang="en-AU" sz="1200" i="1" dirty="0"/>
              <a:t>Patient Assessment </a:t>
            </a:r>
            <a:r>
              <a:rPr lang="en-AU" i="1" dirty="0"/>
              <a:t>Record </a:t>
            </a:r>
            <a:r>
              <a:rPr lang="en-AU" sz="1200" dirty="0"/>
              <a:t>from the referring facility (Form10A), plus the completed </a:t>
            </a:r>
            <a:r>
              <a:rPr lang="en-AU" sz="1200" i="1" dirty="0"/>
              <a:t>Patient Care Record </a:t>
            </a:r>
            <a:r>
              <a:rPr lang="en-AU" sz="1200" dirty="0"/>
              <a:t>(Form10B)</a:t>
            </a:r>
          </a:p>
          <a:p>
            <a:pPr marL="171450" indent="-171450">
              <a:buFont typeface="Wingdings" panose="05000000000000000000" pitchFamily="2" charset="2"/>
              <a:buChar char="Ø"/>
            </a:pPr>
            <a:endParaRPr lang="en-AU" sz="1200" dirty="0"/>
          </a:p>
          <a:p>
            <a:pPr marL="0" indent="0">
              <a:buNone/>
            </a:pPr>
            <a:r>
              <a:rPr lang="en-AU" dirty="0"/>
              <a:t>The</a:t>
            </a:r>
            <a:r>
              <a:rPr lang="en-AU" sz="1200" dirty="0"/>
              <a:t> crew must provide copies of Form 10A and 10B to:</a:t>
            </a:r>
          </a:p>
          <a:p>
            <a:pPr marL="0" indent="0">
              <a:buNone/>
            </a:pPr>
            <a:endParaRPr lang="en-AU" sz="1200" dirty="0"/>
          </a:p>
          <a:p>
            <a:pPr marL="171450" indent="-171450">
              <a:buFont typeface="Wingdings" panose="05000000000000000000" pitchFamily="2" charset="2"/>
              <a:buChar char="Ø"/>
            </a:pPr>
            <a:r>
              <a:rPr lang="en-AU" dirty="0"/>
              <a:t>the receiving facility</a:t>
            </a:r>
          </a:p>
          <a:p>
            <a:pPr marL="171450" indent="-171450">
              <a:buFont typeface="Wingdings" panose="05000000000000000000" pitchFamily="2" charset="2"/>
              <a:buChar char="Ø"/>
            </a:pPr>
            <a:r>
              <a:rPr lang="en-AU" dirty="0"/>
              <a:t>the facility providing an appointment</a:t>
            </a:r>
          </a:p>
          <a:p>
            <a:pPr marL="171450" indent="-171450">
              <a:buFont typeface="Wingdings" panose="05000000000000000000" pitchFamily="2" charset="2"/>
              <a:buChar char="Ø"/>
            </a:pPr>
            <a:r>
              <a:rPr lang="en-AU" dirty="0"/>
              <a:t>Ambulance Tas if patient is transferred to the care of Ambulance Tas </a:t>
            </a:r>
          </a:p>
          <a:p>
            <a:endParaRPr lang="en-AU" dirty="0"/>
          </a:p>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15</a:t>
            </a:fld>
            <a:endParaRPr lang="en-AU"/>
          </a:p>
        </p:txBody>
      </p:sp>
      <p:sp>
        <p:nvSpPr>
          <p:cNvPr id="5" name="Footer Placeholder 4">
            <a:extLst>
              <a:ext uri="{FF2B5EF4-FFF2-40B4-BE49-F238E27FC236}">
                <a16:creationId xmlns:a16="http://schemas.microsoft.com/office/drawing/2014/main" id="{F4DA2486-E7E3-4124-854F-09B60856B0A7}"/>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256EFCEE-8479-43C1-9FCE-843D4028F3CB}"/>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09882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73125"/>
            <a:ext cx="5953125" cy="3349625"/>
          </a:xfrm>
        </p:spPr>
      </p:sp>
      <p:sp>
        <p:nvSpPr>
          <p:cNvPr id="3" name="Notes Placeholder 2"/>
          <p:cNvSpPr>
            <a:spLocks noGrp="1"/>
          </p:cNvSpPr>
          <p:nvPr>
            <p:ph type="body" idx="1"/>
          </p:nvPr>
        </p:nvSpPr>
        <p:spPr>
          <a:xfrm>
            <a:off x="679768" y="4515937"/>
            <a:ext cx="5438140" cy="3908614"/>
          </a:xfrm>
        </p:spPr>
        <p:txBody>
          <a:bodyPr/>
          <a:lstStyle/>
          <a:p>
            <a:pPr marL="228600" indent="0" defTabSz="914400">
              <a:lnSpc>
                <a:spcPct val="90000"/>
              </a:lnSpc>
              <a:buFont typeface="Arial" panose="020B0604020202020204" pitchFamily="34" charset="0"/>
              <a:buNone/>
            </a:pPr>
            <a:endParaRPr lang="en-US" b="1" dirty="0"/>
          </a:p>
          <a:p>
            <a:pPr marL="228600" indent="0" defTabSz="914400">
              <a:lnSpc>
                <a:spcPct val="90000"/>
              </a:lnSpc>
              <a:buFont typeface="Arial" panose="020B0604020202020204" pitchFamily="34" charset="0"/>
              <a:buNone/>
            </a:pPr>
            <a:r>
              <a:rPr lang="en-US" sz="1200" b="1" dirty="0"/>
              <a:t>Clinical escorts are </a:t>
            </a:r>
            <a:r>
              <a:rPr lang="en-US" b="1" dirty="0"/>
              <a:t>r</a:t>
            </a:r>
            <a:r>
              <a:rPr lang="en-US" sz="1200" b="1" dirty="0"/>
              <a:t>equired for all medium acuity patients (and all child patients aged 2-14 years)</a:t>
            </a:r>
          </a:p>
          <a:p>
            <a:pPr marL="228600" indent="0" defTabSz="914400">
              <a:lnSpc>
                <a:spcPct val="90000"/>
              </a:lnSpc>
              <a:buFont typeface="Arial" panose="020B0604020202020204" pitchFamily="34" charset="0"/>
              <a:buNone/>
            </a:pPr>
            <a:endParaRPr lang="en-US" sz="1200" dirty="0"/>
          </a:p>
          <a:p>
            <a:pPr marL="2286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t>A clinical escort is crew member who is an EN, RN, Registered Paramedic or a MP. </a:t>
            </a:r>
          </a:p>
          <a:p>
            <a:pPr marL="2286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a:p>
            <a:pPr marL="2286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t>The </a:t>
            </a:r>
            <a:r>
              <a:rPr lang="en-US" dirty="0"/>
              <a:t>c</a:t>
            </a:r>
            <a:r>
              <a:rPr lang="en-US" sz="1200" dirty="0"/>
              <a:t>linical escort must posses the knowledge and skills required to provide clinical care and monitoring (</a:t>
            </a:r>
            <a:r>
              <a:rPr lang="en-US" sz="1200" dirty="0" err="1"/>
              <a:t>ie</a:t>
            </a:r>
            <a:r>
              <a:rPr lang="en-US" sz="1200" dirty="0"/>
              <a:t> </a:t>
            </a:r>
            <a:r>
              <a:rPr lang="en-US" dirty="0"/>
              <a:t>observations</a:t>
            </a:r>
            <a:r>
              <a:rPr lang="en-US" sz="1200" dirty="0"/>
              <a:t>) on-route (within their </a:t>
            </a:r>
            <a:r>
              <a:rPr lang="en-AU" sz="1200" dirty="0"/>
              <a:t>s</a:t>
            </a:r>
            <a:r>
              <a:rPr lang="en-AU" dirty="0"/>
              <a:t>cope of practice)</a:t>
            </a:r>
          </a:p>
          <a:p>
            <a:pPr marL="228600" indent="0" defTabSz="914400">
              <a:lnSpc>
                <a:spcPct val="90000"/>
              </a:lnSpc>
              <a:buFont typeface="Arial" panose="020B0604020202020204" pitchFamily="34" charset="0"/>
              <a:buNone/>
            </a:pPr>
            <a:endParaRPr lang="en-US" sz="1200" b="1" dirty="0"/>
          </a:p>
          <a:p>
            <a:pPr marL="228600" indent="0" defTabSz="914400">
              <a:lnSpc>
                <a:spcPct val="90000"/>
              </a:lnSpc>
              <a:buFont typeface="Arial" panose="020B0604020202020204" pitchFamily="34" charset="0"/>
              <a:buNone/>
            </a:pPr>
            <a:r>
              <a:rPr lang="en-US" sz="1200" b="1" dirty="0"/>
              <a:t>The clinical escort will:</a:t>
            </a:r>
          </a:p>
          <a:p>
            <a:pPr marL="571500" indent="-342900" defTabSz="914400">
              <a:lnSpc>
                <a:spcPct val="90000"/>
              </a:lnSpc>
              <a:buFont typeface="Wingdings" panose="05000000000000000000" pitchFamily="2" charset="2"/>
              <a:buChar char="Ø"/>
            </a:pPr>
            <a:r>
              <a:rPr lang="en-US" sz="1200" dirty="0"/>
              <a:t>Provide clinical care and monitoring (observations)</a:t>
            </a:r>
          </a:p>
          <a:p>
            <a:pPr marL="571500" indent="-342900" defTabSz="914400">
              <a:lnSpc>
                <a:spcPct val="90000"/>
              </a:lnSpc>
              <a:buFont typeface="Wingdings" panose="05000000000000000000" pitchFamily="2" charset="2"/>
              <a:buChar char="Ø"/>
            </a:pPr>
            <a:r>
              <a:rPr lang="en-US" sz="1200" dirty="0"/>
              <a:t>receive and provide clinical handover regarding the patient using ISBAR</a:t>
            </a:r>
          </a:p>
          <a:p>
            <a:pPr marL="571500" indent="-342900" defTabSz="914400">
              <a:lnSpc>
                <a:spcPct val="90000"/>
              </a:lnSpc>
              <a:buFont typeface="Wingdings" panose="05000000000000000000" pitchFamily="2" charset="2"/>
              <a:buChar char="Ø"/>
            </a:pPr>
            <a:r>
              <a:rPr lang="en-US" sz="1200" dirty="0"/>
              <a:t>Complete documentation</a:t>
            </a:r>
          </a:p>
          <a:p>
            <a:pPr marL="571500" indent="-342900" defTabSz="914400">
              <a:lnSpc>
                <a:spcPct val="90000"/>
              </a:lnSpc>
              <a:buFont typeface="Wingdings" panose="05000000000000000000" pitchFamily="2" charset="2"/>
              <a:buChar char="Ø"/>
            </a:pPr>
            <a:r>
              <a:rPr lang="en-US" sz="1200" dirty="0"/>
              <a:t>Support patient transport officer</a:t>
            </a:r>
          </a:p>
          <a:p>
            <a:pPr marL="571500" indent="-342900" defTabSz="914400">
              <a:lnSpc>
                <a:spcPct val="90000"/>
              </a:lnSpc>
              <a:buFont typeface="Wingdings" panose="05000000000000000000" pitchFamily="2" charset="2"/>
              <a:buChar char="Ø"/>
            </a:pPr>
            <a:endParaRPr lang="en-US" sz="1200" dirty="0"/>
          </a:p>
        </p:txBody>
      </p:sp>
      <p:sp>
        <p:nvSpPr>
          <p:cNvPr id="4" name="Slide Number Placeholder 3"/>
          <p:cNvSpPr>
            <a:spLocks noGrp="1"/>
          </p:cNvSpPr>
          <p:nvPr>
            <p:ph type="sldNum" sz="quarter" idx="5"/>
          </p:nvPr>
        </p:nvSpPr>
        <p:spPr/>
        <p:txBody>
          <a:bodyPr/>
          <a:lstStyle/>
          <a:p>
            <a:fld id="{523A96E2-A5B0-410F-A2ED-70704C890E86}" type="slidenum">
              <a:rPr lang="en-AU" smtClean="0"/>
              <a:t>16</a:t>
            </a:fld>
            <a:endParaRPr lang="en-AU"/>
          </a:p>
        </p:txBody>
      </p:sp>
      <p:sp>
        <p:nvSpPr>
          <p:cNvPr id="5" name="Footer Placeholder 4">
            <a:extLst>
              <a:ext uri="{FF2B5EF4-FFF2-40B4-BE49-F238E27FC236}">
                <a16:creationId xmlns:a16="http://schemas.microsoft.com/office/drawing/2014/main" id="{3F1FD597-8AF7-41A7-AE07-94B121662E3E}"/>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F9AAD61E-2DEE-4DD1-BBC2-350EA476ED24}"/>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22297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901700"/>
            <a:ext cx="5953125" cy="3349625"/>
          </a:xfrm>
        </p:spPr>
      </p:sp>
      <p:sp>
        <p:nvSpPr>
          <p:cNvPr id="3" name="Notes Placeholder 2"/>
          <p:cNvSpPr>
            <a:spLocks noGrp="1"/>
          </p:cNvSpPr>
          <p:nvPr>
            <p:ph type="body" idx="1"/>
          </p:nvPr>
        </p:nvSpPr>
        <p:spPr>
          <a:xfrm>
            <a:off x="679768" y="4572000"/>
            <a:ext cx="5438140" cy="3349625"/>
          </a:xfrm>
        </p:spPr>
        <p:txBody>
          <a:bodyPr/>
          <a:lstStyle/>
          <a:p>
            <a:r>
              <a:rPr lang="en-AU" dirty="0"/>
              <a:t>Where there is any doubt that the patient does not meet the low/medium acuity criteria, they </a:t>
            </a:r>
            <a:r>
              <a:rPr lang="en-AU" b="1" dirty="0"/>
              <a:t>MUST refuse to transport.</a:t>
            </a:r>
          </a:p>
          <a:p>
            <a:endParaRPr lang="en-AU" b="1" dirty="0"/>
          </a:p>
          <a:p>
            <a:r>
              <a:rPr lang="en-AU" dirty="0"/>
              <a:t>This includes where the NEPT crew does not consider: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dirty="0"/>
              <a:t>the patient to be NEPT suitable </a:t>
            </a:r>
            <a:r>
              <a:rPr lang="en-AU" dirty="0" err="1"/>
              <a:t>eg.</a:t>
            </a:r>
            <a:r>
              <a:rPr lang="en-AU" dirty="0"/>
              <a:t> patient’s condition has changed since assessment and no longer low/medium acuity but higher acuity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AU"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dirty="0"/>
              <a:t>If the crew does not meet the clinical escort requirements, such as qualification (EN, RN, Registered Paramedic, MP) or posses specific skills or experience (as noted on Form 10A)</a:t>
            </a:r>
          </a:p>
          <a:p>
            <a:pPr marL="171450" indent="-171450">
              <a:buFont typeface="Wingdings" panose="05000000000000000000" pitchFamily="2" charset="2"/>
              <a:buChar char="Ø"/>
            </a:pPr>
            <a:endParaRPr lang="en-AU" dirty="0"/>
          </a:p>
          <a:p>
            <a:pPr marL="171450" indent="-171450">
              <a:buFont typeface="Wingdings" panose="05000000000000000000" pitchFamily="2" charset="2"/>
              <a:buChar char="Ø"/>
            </a:pPr>
            <a:r>
              <a:rPr lang="en-AU" dirty="0"/>
              <a:t>If any specific equipment is required and can not be provided</a:t>
            </a:r>
          </a:p>
          <a:p>
            <a:pPr marL="171450" indent="-171450">
              <a:buFont typeface="Wingdings" panose="05000000000000000000" pitchFamily="2" charset="2"/>
              <a:buChar char="Ø"/>
            </a:pPr>
            <a:endParaRPr lang="en-AU" dirty="0"/>
          </a:p>
          <a:p>
            <a:pPr marL="171450" indent="-171450">
              <a:buFont typeface="Wingdings" panose="05000000000000000000" pitchFamily="2" charset="2"/>
              <a:buChar char="Ø"/>
            </a:pPr>
            <a:r>
              <a:rPr lang="en-AU" dirty="0"/>
              <a:t>If transport would pose a risk to health/safety of patient/crew/public</a:t>
            </a:r>
          </a:p>
          <a:p>
            <a:endParaRPr lang="en-AU" dirty="0"/>
          </a:p>
          <a:p>
            <a:pPr marL="171450" indent="-171450">
              <a:buFont typeface="Wingdings" panose="05000000000000000000" pitchFamily="2" charset="2"/>
              <a:buChar char="Ø"/>
            </a:pPr>
            <a:r>
              <a:rPr lang="en-AU" dirty="0"/>
              <a:t>and this information was not handed over.</a:t>
            </a:r>
          </a:p>
          <a:p>
            <a:endParaRPr lang="en-AU" sz="1100" dirty="0">
              <a:latin typeface="Gill Sans Ligh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17</a:t>
            </a:fld>
            <a:endParaRPr lang="en-AU"/>
          </a:p>
        </p:txBody>
      </p:sp>
      <p:sp>
        <p:nvSpPr>
          <p:cNvPr id="5" name="Footer Placeholder 4">
            <a:extLst>
              <a:ext uri="{FF2B5EF4-FFF2-40B4-BE49-F238E27FC236}">
                <a16:creationId xmlns:a16="http://schemas.microsoft.com/office/drawing/2014/main" id="{860E664D-0980-478B-A70F-6F60FBD6567C}"/>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7FDE6646-9F76-4FAF-A6FA-F745B132BEB3}"/>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68074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901700"/>
            <a:ext cx="5953125" cy="334962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U" sz="1200" b="1" dirty="0"/>
              <a:t>Introduction </a:t>
            </a:r>
            <a:r>
              <a:rPr lang="en-AU" sz="1200" dirty="0"/>
              <a:t>– identify yourself and the patient</a:t>
            </a:r>
          </a:p>
          <a:p>
            <a:pPr marL="171450" indent="-171450">
              <a:buFont typeface="Wingdings" panose="05000000000000000000" pitchFamily="2" charset="2"/>
              <a:buChar char="Ø"/>
            </a:pPr>
            <a:endParaRPr lang="en-AU" sz="1200" dirty="0"/>
          </a:p>
          <a:p>
            <a:pPr marL="171450" indent="-171450">
              <a:buFont typeface="Wingdings" panose="05000000000000000000" pitchFamily="2" charset="2"/>
              <a:buChar char="Ø"/>
            </a:pPr>
            <a:r>
              <a:rPr lang="en-AU" sz="1200" b="1" dirty="0"/>
              <a:t>Situation</a:t>
            </a:r>
            <a:r>
              <a:rPr lang="en-AU" sz="1200" dirty="0"/>
              <a:t> – state the patient’s current problem, their diagnosis and reason for NEPT – Form 10B</a:t>
            </a:r>
          </a:p>
          <a:p>
            <a:pPr marL="171450" indent="-171450">
              <a:buFont typeface="Wingdings" panose="05000000000000000000" pitchFamily="2" charset="2"/>
              <a:buChar char="Ø"/>
            </a:pPr>
            <a:endParaRPr lang="en-AU" sz="1200" dirty="0"/>
          </a:p>
          <a:p>
            <a:pPr marL="171450" indent="-171450">
              <a:buFont typeface="Wingdings" panose="05000000000000000000" pitchFamily="2" charset="2"/>
              <a:buChar char="Ø"/>
            </a:pPr>
            <a:r>
              <a:rPr lang="en-AU" sz="1200" b="1" dirty="0"/>
              <a:t>Background</a:t>
            </a:r>
            <a:r>
              <a:rPr lang="en-AU" sz="1200" dirty="0"/>
              <a:t> - State the recent, relevant clinical history in accordance with the patient assessment - Form 10 A provide copy</a:t>
            </a:r>
          </a:p>
          <a:p>
            <a:pPr marL="171450" indent="-171450">
              <a:buFont typeface="Wingdings" panose="05000000000000000000" pitchFamily="2" charset="2"/>
              <a:buChar char="Ø"/>
            </a:pPr>
            <a:endParaRPr lang="en-AU" b="1" dirty="0"/>
          </a:p>
          <a:p>
            <a:pPr marL="171450" indent="-171450">
              <a:buFont typeface="Wingdings" panose="05000000000000000000" pitchFamily="2" charset="2"/>
              <a:buChar char="Ø"/>
            </a:pPr>
            <a:r>
              <a:rPr lang="en-AU" sz="1200" b="1" dirty="0"/>
              <a:t>Assessment</a:t>
            </a:r>
            <a:r>
              <a:rPr lang="en-AU" sz="1200" dirty="0"/>
              <a:t> – discuss most recent clinical observations / if patient is palliative ACD</a:t>
            </a:r>
          </a:p>
          <a:p>
            <a:endParaRPr lang="en-AU" sz="1200" dirty="0"/>
          </a:p>
          <a:p>
            <a:pPr marL="171450" indent="-171450">
              <a:buFont typeface="Wingdings" panose="05000000000000000000" pitchFamily="2" charset="2"/>
              <a:buChar char="Ø"/>
            </a:pPr>
            <a:r>
              <a:rPr lang="en-AU" sz="1200" b="1" dirty="0"/>
              <a:t>Recommendations</a:t>
            </a:r>
            <a:r>
              <a:rPr lang="en-AU" sz="1200" dirty="0"/>
              <a:t> – discuss actions required and timeframes.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u="none" kern="1200" baseline="0" dirty="0">
              <a:solidFill>
                <a:schemeClr val="tx1"/>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none" kern="1200" baseline="0" dirty="0">
                <a:solidFill>
                  <a:schemeClr val="tx1"/>
                </a:solidFill>
                <a:ea typeface="+mn-ea"/>
                <a:cs typeface="+mn-cs"/>
              </a:rPr>
              <a:t>Any Critical incidents during NEPT : </a:t>
            </a:r>
          </a:p>
          <a:p>
            <a:pPr marR="0" lvl="0" algn="l" defTabSz="914400" rtl="0" eaLnBrk="1" fontAlgn="auto" latinLnBrk="0" hangingPunct="1">
              <a:lnSpc>
                <a:spcPct val="100000"/>
              </a:lnSpc>
              <a:spcBef>
                <a:spcPts val="0"/>
              </a:spcBef>
              <a:spcAft>
                <a:spcPts val="0"/>
              </a:spcAft>
              <a:buClrTx/>
              <a:buSzTx/>
              <a:tabLst/>
              <a:defRPr/>
            </a:pPr>
            <a:r>
              <a:rPr lang="en-AU" dirty="0"/>
              <a:t>I</a:t>
            </a:r>
            <a:r>
              <a:rPr lang="en-AU" sz="1200" u="none" kern="1200" baseline="0" dirty="0">
                <a:solidFill>
                  <a:schemeClr val="tx1"/>
                </a:solidFill>
                <a:ea typeface="+mn-ea"/>
                <a:cs typeface="+mn-cs"/>
              </a:rPr>
              <a:t>njury or harm that results in patient requiring extra supervision or medical treatment</a:t>
            </a:r>
          </a:p>
          <a:p>
            <a:pPr marR="0" lvl="0" algn="l" defTabSz="914400" rtl="0" eaLnBrk="1" fontAlgn="auto" latinLnBrk="0" hangingPunct="1">
              <a:lnSpc>
                <a:spcPct val="100000"/>
              </a:lnSpc>
              <a:spcBef>
                <a:spcPts val="0"/>
              </a:spcBef>
              <a:spcAft>
                <a:spcPts val="0"/>
              </a:spcAft>
              <a:buClrTx/>
              <a:buSzTx/>
              <a:tabLst/>
              <a:defRPr/>
            </a:pPr>
            <a:endParaRPr lang="en-AU" sz="1200" u="none" kern="1200" baseline="0" dirty="0">
              <a:solidFill>
                <a:schemeClr val="tx1"/>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a:t>
            </a:r>
            <a:r>
              <a:rPr lang="en-AU" sz="1200" u="none" kern="1200" baseline="0" dirty="0">
                <a:solidFill>
                  <a:schemeClr val="tx1"/>
                </a:solidFill>
                <a:ea typeface="+mn-ea"/>
                <a:cs typeface="+mn-cs"/>
              </a:rPr>
              <a:t>n event that results in foreseeable risk of either of these  </a:t>
            </a:r>
          </a:p>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18</a:t>
            </a:fld>
            <a:endParaRPr lang="en-AU"/>
          </a:p>
        </p:txBody>
      </p:sp>
      <p:sp>
        <p:nvSpPr>
          <p:cNvPr id="5" name="Footer Placeholder 4">
            <a:extLst>
              <a:ext uri="{FF2B5EF4-FFF2-40B4-BE49-F238E27FC236}">
                <a16:creationId xmlns:a16="http://schemas.microsoft.com/office/drawing/2014/main" id="{0A775161-2989-4166-97D3-E42DE6AB83C4}"/>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C0D504F8-3A6D-47A8-AF36-08C1B299AE82}"/>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9892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58838"/>
            <a:ext cx="5953125" cy="3349625"/>
          </a:xfrm>
        </p:spPr>
      </p:sp>
      <p:sp>
        <p:nvSpPr>
          <p:cNvPr id="3" name="Notes Placeholder 2"/>
          <p:cNvSpPr>
            <a:spLocks noGrp="1"/>
          </p:cNvSpPr>
          <p:nvPr>
            <p:ph type="body" idx="1"/>
          </p:nvPr>
        </p:nvSpPr>
        <p:spPr>
          <a:xfrm>
            <a:off x="422274" y="4244037"/>
            <a:ext cx="5953125" cy="49355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kern="1200" baseline="0" dirty="0">
                <a:solidFill>
                  <a:schemeClr val="tx1"/>
                </a:solidFill>
                <a:ea typeface="+mn-ea"/>
                <a:cs typeface="+mn-cs"/>
              </a:rPr>
              <a:t>Reporting of incidents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kern="1200" baseline="0" dirty="0">
                <a:solidFill>
                  <a:schemeClr val="tx1"/>
                </a:solidFill>
                <a:ea typeface="+mn-ea"/>
                <a:cs typeface="+mn-cs"/>
              </a:rPr>
              <a:t>Any reportable incident must be reported to the Secretary orally as soon as practicable after the incident and within two business days of the incident occurring,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kern="1200" baseline="0" dirty="0">
                <a:solidFill>
                  <a:schemeClr val="tx1"/>
                </a:solidFill>
                <a:ea typeface="+mn-ea"/>
                <a:cs typeface="+mn-cs"/>
              </a:rPr>
              <a:t>the Secretary must be provided with  a completed Incident Report Form (Form 9) with Forms 10A (patient assessment) and 10B (patient care record) attached.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kern="1200" baseline="0" dirty="0">
              <a:solidFill>
                <a:schemeClr val="tx1"/>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1" u="none" kern="1200" baseline="0" dirty="0">
                <a:solidFill>
                  <a:schemeClr val="tx1"/>
                </a:solidFill>
                <a:ea typeface="+mn-ea"/>
                <a:cs typeface="+mn-cs"/>
              </a:rPr>
              <a:t>Reportable incidents 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u="none" kern="1200" baseline="0" dirty="0">
              <a:solidFill>
                <a:schemeClr val="tx1"/>
              </a:solidFill>
              <a:ea typeface="+mn-ea"/>
              <a:cs typeface="+mn-cs"/>
            </a:endParaRPr>
          </a:p>
          <a:p>
            <a:pPr marL="685800" marR="0" lvl="1" indent="-228600" algn="l" defTabSz="914400" rtl="0" eaLnBrk="1" fontAlgn="auto" latinLnBrk="0" hangingPunct="1">
              <a:lnSpc>
                <a:spcPct val="100000"/>
              </a:lnSpc>
              <a:spcBef>
                <a:spcPts val="0"/>
              </a:spcBef>
              <a:spcAft>
                <a:spcPts val="0"/>
              </a:spcAft>
              <a:buClrTx/>
              <a:buSzTx/>
              <a:buAutoNum type="arabicPeriod"/>
              <a:tabLst/>
              <a:defRPr/>
            </a:pPr>
            <a:r>
              <a:rPr lang="en-AU" b="1" u="none" kern="1200" baseline="0" dirty="0">
                <a:solidFill>
                  <a:schemeClr val="tx1"/>
                </a:solidFill>
                <a:ea typeface="+mn-ea"/>
                <a:cs typeface="+mn-cs"/>
              </a:rPr>
              <a:t>Critical incident (patient death/injury or harm that results in patient requiring extra supervision or medical treatment/an event that results in foreseeable risk of either of these) </a:t>
            </a:r>
          </a:p>
          <a:p>
            <a:pPr marR="0" lvl="1" algn="l" defTabSz="914400" rtl="0" eaLnBrk="1" fontAlgn="auto" latinLnBrk="0" hangingPunct="1">
              <a:lnSpc>
                <a:spcPct val="100000"/>
              </a:lnSpc>
              <a:spcBef>
                <a:spcPts val="0"/>
              </a:spcBef>
              <a:spcAft>
                <a:spcPts val="0"/>
              </a:spcAft>
              <a:buClrTx/>
              <a:buSzTx/>
              <a:tabLst/>
              <a:defRPr/>
            </a:pPr>
            <a:endParaRPr lang="en-AU" b="1" u="none" kern="1200" baseline="0" dirty="0">
              <a:solidFill>
                <a:schemeClr val="tx1"/>
              </a:solidFil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AU" b="1" u="none" kern="1200" baseline="0" dirty="0">
                <a:solidFill>
                  <a:schemeClr val="tx1"/>
                </a:solidFill>
                <a:ea typeface="+mn-ea"/>
                <a:cs typeface="+mn-cs"/>
              </a:rPr>
              <a:t>2. NEPT vehicle involved in traffic accident during NEPT</a:t>
            </a:r>
            <a:endParaRPr lang="en-AU" b="1" dirty="0"/>
          </a:p>
          <a:p>
            <a:pPr marR="0" lvl="1" algn="l" defTabSz="914400" rtl="0" eaLnBrk="1" fontAlgn="auto" latinLnBrk="0" hangingPunct="1">
              <a:lnSpc>
                <a:spcPct val="100000"/>
              </a:lnSpc>
              <a:spcBef>
                <a:spcPts val="0"/>
              </a:spcBef>
              <a:spcAft>
                <a:spcPts val="0"/>
              </a:spcAft>
              <a:buClrTx/>
              <a:buSzTx/>
              <a:tabLst/>
              <a:defRPr/>
            </a:pPr>
            <a:endParaRPr lang="en-AU" b="1" u="none" kern="1200" baseline="0" dirty="0">
              <a:solidFill>
                <a:schemeClr val="tx1"/>
              </a:solidFil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AU" b="1" u="none" kern="1200" baseline="0" dirty="0">
                <a:solidFill>
                  <a:schemeClr val="tx1"/>
                </a:solidFill>
                <a:ea typeface="+mn-ea"/>
                <a:cs typeface="+mn-cs"/>
              </a:rPr>
              <a:t>3. Patient was transferred to AT</a:t>
            </a:r>
            <a:endParaRPr lang="en-AU" b="1" dirty="0"/>
          </a:p>
          <a:p>
            <a:pPr marR="0" lvl="1" algn="l" defTabSz="914400" rtl="0" eaLnBrk="1" fontAlgn="auto" latinLnBrk="0" hangingPunct="1">
              <a:lnSpc>
                <a:spcPct val="100000"/>
              </a:lnSpc>
              <a:spcBef>
                <a:spcPts val="0"/>
              </a:spcBef>
              <a:spcAft>
                <a:spcPts val="0"/>
              </a:spcAft>
              <a:buClrTx/>
              <a:buSzTx/>
              <a:tabLst/>
              <a:defRPr/>
            </a:pPr>
            <a:endParaRPr lang="en-AU" b="1" u="none" kern="1200" baseline="0" dirty="0">
              <a:solidFill>
                <a:schemeClr val="tx1"/>
              </a:solidFil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AU" b="1" u="none" kern="1200" baseline="0" dirty="0">
                <a:solidFill>
                  <a:schemeClr val="tx1"/>
                </a:solidFill>
                <a:ea typeface="+mn-ea"/>
                <a:cs typeface="+mn-cs"/>
              </a:rPr>
              <a:t>4. Assistance was provided to the patient under direction of AT</a:t>
            </a:r>
          </a:p>
          <a:p>
            <a:pPr marR="0" lvl="1" algn="l" defTabSz="914400" rtl="0" eaLnBrk="1" fontAlgn="auto" latinLnBrk="0" hangingPunct="1">
              <a:lnSpc>
                <a:spcPct val="100000"/>
              </a:lnSpc>
              <a:spcBef>
                <a:spcPts val="0"/>
              </a:spcBef>
              <a:spcAft>
                <a:spcPts val="0"/>
              </a:spcAft>
              <a:buClrTx/>
              <a:buSzTx/>
              <a:tabLst/>
              <a:defRPr/>
            </a:pPr>
            <a:r>
              <a:rPr lang="en-AU" b="1" u="none" kern="1200" baseline="0" dirty="0">
                <a:solidFill>
                  <a:schemeClr val="tx1"/>
                </a:solidFill>
                <a:ea typeface="+mn-ea"/>
                <a:cs typeface="+mn-cs"/>
              </a:rPr>
              <a:t> </a:t>
            </a:r>
          </a:p>
          <a:p>
            <a:pPr marR="0" lvl="1" algn="l" defTabSz="914400" rtl="0" eaLnBrk="1" fontAlgn="auto" latinLnBrk="0" hangingPunct="1">
              <a:lnSpc>
                <a:spcPct val="100000"/>
              </a:lnSpc>
              <a:spcBef>
                <a:spcPts val="0"/>
              </a:spcBef>
              <a:spcAft>
                <a:spcPts val="0"/>
              </a:spcAft>
              <a:buClrTx/>
              <a:buSzTx/>
              <a:tabLst/>
              <a:defRPr/>
            </a:pPr>
            <a:r>
              <a:rPr lang="en-AU" b="1" u="none" kern="1200" baseline="0" dirty="0">
                <a:solidFill>
                  <a:schemeClr val="tx1"/>
                </a:solidFill>
                <a:ea typeface="+mn-ea"/>
                <a:cs typeface="+mn-cs"/>
              </a:rPr>
              <a:t>5. Warning lights were used</a:t>
            </a:r>
            <a:endParaRPr lang="en-AU" b="1" kern="1200" baseline="0" dirty="0">
              <a:solidFill>
                <a:schemeClr val="tx1"/>
              </a:solidFill>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kern="1200" baseline="0" dirty="0">
              <a:solidFill>
                <a:schemeClr val="tx1"/>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u="none" kern="1200" baseline="0" dirty="0">
                <a:solidFill>
                  <a:schemeClr val="tx1"/>
                </a:solidFill>
                <a:ea typeface="+mn-ea"/>
                <a:cs typeface="+mn-cs"/>
              </a:rPr>
              <a:t>Where the incident  was life-threatening or fatal, the patient’s next-of-kin or patient representative(family member/carer/registered health practitioner nominated by patient) or patient legal representative must be orally notified as soon as practicable after the incident.</a:t>
            </a:r>
            <a:endParaRPr lang="en-AU" u="sng" kern="1200" baseline="0" dirty="0">
              <a:solidFill>
                <a:schemeClr val="tx1"/>
              </a:solidFill>
              <a:ea typeface="+mn-ea"/>
              <a:cs typeface="+mn-cs"/>
            </a:endParaRPr>
          </a:p>
          <a:p>
            <a:endParaRPr lang="en-AU" dirty="0"/>
          </a:p>
        </p:txBody>
      </p:sp>
      <p:sp>
        <p:nvSpPr>
          <p:cNvPr id="4" name="Slide Number Placeholder 3"/>
          <p:cNvSpPr>
            <a:spLocks noGrp="1"/>
          </p:cNvSpPr>
          <p:nvPr>
            <p:ph type="sldNum" sz="quarter" idx="10"/>
          </p:nvPr>
        </p:nvSpPr>
        <p:spPr/>
        <p:txBody>
          <a:bodyPr/>
          <a:lstStyle/>
          <a:p>
            <a:fld id="{523A96E2-A5B0-410F-A2ED-70704C890E86}" type="slidenum">
              <a:rPr lang="en-AU" smtClean="0"/>
              <a:t>19</a:t>
            </a:fld>
            <a:endParaRPr lang="en-AU"/>
          </a:p>
        </p:txBody>
      </p:sp>
      <p:sp>
        <p:nvSpPr>
          <p:cNvPr id="5" name="Footer Placeholder 4">
            <a:extLst>
              <a:ext uri="{FF2B5EF4-FFF2-40B4-BE49-F238E27FC236}">
                <a16:creationId xmlns:a16="http://schemas.microsoft.com/office/drawing/2014/main" id="{B572B9DA-EFCA-4949-AF71-AA9DB6F5F354}"/>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22E990D2-2932-4A2E-999B-EE713F129931}"/>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290263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46138"/>
            <a:ext cx="5953125" cy="3349625"/>
          </a:xfrm>
        </p:spPr>
      </p:sp>
      <p:sp>
        <p:nvSpPr>
          <p:cNvPr id="3" name="Notes Placeholder 2"/>
          <p:cNvSpPr>
            <a:spLocks noGrp="1"/>
          </p:cNvSpPr>
          <p:nvPr>
            <p:ph type="body" idx="1"/>
          </p:nvPr>
        </p:nvSpPr>
        <p:spPr>
          <a:xfrm>
            <a:off x="422274" y="4394548"/>
            <a:ext cx="5953125" cy="4719127"/>
          </a:xfrm>
        </p:spPr>
        <p:txBody>
          <a:bodyPr/>
          <a:lstStyle/>
          <a:p>
            <a:r>
              <a:rPr lang="en-AU" sz="1100" dirty="0">
                <a:latin typeface="+mj-lt"/>
              </a:rPr>
              <a:t>Housekeeping – site specific</a:t>
            </a:r>
          </a:p>
          <a:p>
            <a:endParaRPr lang="en-AU" sz="1100" dirty="0">
              <a:latin typeface="+mj-lt"/>
            </a:endParaRPr>
          </a:p>
          <a:p>
            <a:r>
              <a:rPr lang="en-AU" sz="1100" dirty="0">
                <a:latin typeface="+mj-lt"/>
              </a:rPr>
              <a:t>Introduction – speakers – site specific</a:t>
            </a:r>
          </a:p>
          <a:p>
            <a:pPr lvl="0">
              <a:defRPr/>
            </a:pPr>
            <a:endParaRPr lang="en-AU" sz="1100" dirty="0">
              <a:latin typeface="+mj-lt"/>
            </a:endParaRPr>
          </a:p>
          <a:p>
            <a:pPr lvl="0"/>
            <a:r>
              <a:rPr lang="en-AU" sz="1100" b="1" dirty="0">
                <a:latin typeface="+mj-lt"/>
              </a:rPr>
              <a:t>Session objectives – that the participants will have an understanding of:</a:t>
            </a:r>
          </a:p>
          <a:p>
            <a:pPr marL="228600" lvl="0" indent="-228600">
              <a:buAutoNum type="arabicPeriod"/>
            </a:pPr>
            <a:r>
              <a:rPr lang="en-AU" sz="1100" dirty="0">
                <a:latin typeface="+mj-lt"/>
              </a:rPr>
              <a:t>The purpose for new NEPT Regulations to:</a:t>
            </a:r>
          </a:p>
          <a:p>
            <a:pPr marL="171450" lvl="0" indent="-171450">
              <a:buFont typeface="Arial" panose="020B0604020202020204" pitchFamily="34" charset="0"/>
              <a:buChar char="•"/>
            </a:pPr>
            <a:r>
              <a:rPr lang="en-AU" sz="1100" dirty="0">
                <a:latin typeface="+mj-lt"/>
              </a:rPr>
              <a:t>Ensure consistency of transport services across all NEPT providers</a:t>
            </a:r>
          </a:p>
          <a:p>
            <a:pPr marL="171450" lvl="0" indent="-171450">
              <a:buFont typeface="Arial" panose="020B0604020202020204" pitchFamily="34" charset="0"/>
              <a:buChar char="•"/>
            </a:pPr>
            <a:r>
              <a:rPr lang="en-AU" sz="1100" dirty="0">
                <a:latin typeface="+mj-lt"/>
              </a:rPr>
              <a:t>Ensure transport for appropriate </a:t>
            </a:r>
            <a:r>
              <a:rPr lang="en-AU" sz="1100" dirty="0" err="1">
                <a:latin typeface="+mj-lt"/>
              </a:rPr>
              <a:t>non-emergency</a:t>
            </a:r>
            <a:r>
              <a:rPr lang="en-AU" sz="1100" dirty="0">
                <a:latin typeface="+mj-lt"/>
              </a:rPr>
              <a:t> type patients from one facility to another</a:t>
            </a:r>
          </a:p>
          <a:p>
            <a:pPr marL="171450" lvl="0" indent="-171450">
              <a:buFont typeface="Arial" panose="020B0604020202020204" pitchFamily="34" charset="0"/>
              <a:buChar char="•"/>
            </a:pPr>
            <a:r>
              <a:rPr lang="en-AU" sz="1100" dirty="0">
                <a:latin typeface="+mj-lt"/>
              </a:rPr>
              <a:t>Ensure safe, high quality patient transport</a:t>
            </a:r>
          </a:p>
          <a:p>
            <a:pPr marL="171450" lvl="0" indent="-171450">
              <a:buFont typeface="Arial" panose="020B0604020202020204" pitchFamily="34" charset="0"/>
              <a:buChar char="•"/>
            </a:pPr>
            <a:endParaRPr lang="en-AU" sz="1100" dirty="0">
              <a:latin typeface="+mj-lt"/>
            </a:endParaRPr>
          </a:p>
          <a:p>
            <a:pPr lvl="0"/>
            <a:r>
              <a:rPr lang="en-AU" sz="1100" dirty="0">
                <a:latin typeface="+mj-lt"/>
              </a:rPr>
              <a:t>2.  The Implementation of the NEPT Regulations from 1 December 2019, and the:</a:t>
            </a:r>
          </a:p>
          <a:p>
            <a:pPr marL="171450" lvl="0" indent="-171450">
              <a:buFont typeface="Arial" panose="020B0604020202020204" pitchFamily="34" charset="0"/>
              <a:buChar char="•"/>
            </a:pPr>
            <a:r>
              <a:rPr lang="en-AU" sz="1100" dirty="0">
                <a:latin typeface="+mj-lt"/>
              </a:rPr>
              <a:t>Form 10A – Patient Assessment Form (sending facility)</a:t>
            </a:r>
          </a:p>
          <a:p>
            <a:pPr marL="171450" lvl="0" indent="-171450">
              <a:buFont typeface="Arial" panose="020B0604020202020204" pitchFamily="34" charset="0"/>
              <a:buChar char="•"/>
            </a:pPr>
            <a:r>
              <a:rPr lang="en-AU" sz="1100" dirty="0">
                <a:latin typeface="+mj-lt"/>
              </a:rPr>
              <a:t>Process for booking NEPT services</a:t>
            </a:r>
          </a:p>
          <a:p>
            <a:pPr marL="171450" lvl="0" indent="-171450">
              <a:buFont typeface="Arial" panose="020B0604020202020204" pitchFamily="34" charset="0"/>
              <a:buChar char="•"/>
            </a:pPr>
            <a:r>
              <a:rPr lang="en-AU" sz="1100" dirty="0">
                <a:latin typeface="+mj-lt"/>
              </a:rPr>
              <a:t>Form 10B – Patient Care Record (NEPT services)</a:t>
            </a:r>
          </a:p>
          <a:p>
            <a:pPr marL="171450" lvl="0" indent="-171450">
              <a:buFont typeface="Arial" panose="020B0604020202020204" pitchFamily="34" charset="0"/>
              <a:buChar char="•"/>
              <a:defRPr/>
            </a:pPr>
            <a:r>
              <a:rPr lang="en-AU" sz="1100" dirty="0">
                <a:latin typeface="+mj-lt"/>
              </a:rPr>
              <a:t>Clinical handover requirements using ISBAR methodology between referring and receiving services, NEPT services and/or to Ambulance Tas</a:t>
            </a:r>
          </a:p>
          <a:p>
            <a:pPr lvl="0">
              <a:defRPr/>
            </a:pPr>
            <a:endParaRPr lang="en-AU" sz="1100" dirty="0">
              <a:latin typeface="+mj-lt"/>
            </a:endParaRPr>
          </a:p>
          <a:p>
            <a:pPr lvl="0"/>
            <a:r>
              <a:rPr lang="en-AU" sz="1100" dirty="0">
                <a:latin typeface="+mj-lt"/>
              </a:rPr>
              <a:t>3. Typical NEPT scenarios, appropriate scope for NEPT patients, and the legal requirements</a:t>
            </a:r>
          </a:p>
          <a:p>
            <a:pPr marL="171450" lvl="0" indent="-171450">
              <a:buFont typeface="Arial" panose="020B0604020202020204" pitchFamily="34" charset="0"/>
              <a:buChar char="•"/>
            </a:pPr>
            <a:r>
              <a:rPr lang="en-AU" sz="1100" dirty="0">
                <a:latin typeface="+mj-lt"/>
              </a:rPr>
              <a:t>group discussion</a:t>
            </a:r>
          </a:p>
          <a:p>
            <a:pPr lvl="0"/>
            <a:endParaRPr lang="en-AU" sz="1100" dirty="0">
              <a:latin typeface="+mj-lt"/>
            </a:endParaRPr>
          </a:p>
          <a:p>
            <a:pPr lvl="0"/>
            <a:r>
              <a:rPr lang="en-AU" sz="1100" dirty="0">
                <a:latin typeface="+mj-lt"/>
              </a:rPr>
              <a:t>4. Questions</a:t>
            </a:r>
          </a:p>
          <a:p>
            <a:pPr lvl="0"/>
            <a:endParaRPr lang="en-AU" sz="1100" dirty="0">
              <a:latin typeface="+mj-lt"/>
            </a:endParaRPr>
          </a:p>
          <a:p>
            <a:pPr lvl="0"/>
            <a:r>
              <a:rPr lang="en-AU" sz="1100" dirty="0">
                <a:latin typeface="+mj-lt"/>
              </a:rPr>
              <a:t>Evaluation – site specific</a:t>
            </a:r>
          </a:p>
          <a:p>
            <a:pPr lvl="0"/>
            <a:endParaRPr lang="en-AU" sz="1050"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2</a:t>
            </a:fld>
            <a:endParaRPr lang="en-AU"/>
          </a:p>
        </p:txBody>
      </p:sp>
      <p:sp>
        <p:nvSpPr>
          <p:cNvPr id="5" name="Footer Placeholder 4">
            <a:extLst>
              <a:ext uri="{FF2B5EF4-FFF2-40B4-BE49-F238E27FC236}">
                <a16:creationId xmlns:a16="http://schemas.microsoft.com/office/drawing/2014/main" id="{BBF8119D-FB26-4FBA-AEE1-EC7F0AF02271}"/>
              </a:ext>
            </a:extLst>
          </p:cNvPr>
          <p:cNvSpPr>
            <a:spLocks noGrp="1"/>
          </p:cNvSpPr>
          <p:nvPr>
            <p:ph type="ftr" sz="quarter" idx="4"/>
          </p:nvPr>
        </p:nvSpPr>
        <p:spPr>
          <a:xfrm>
            <a:off x="422275" y="9162861"/>
            <a:ext cx="2945659" cy="498055"/>
          </a:xfrm>
        </p:spPr>
        <p:txBody>
          <a:bodyPr/>
          <a:lstStyle/>
          <a:p>
            <a:r>
              <a:rPr lang="en-AU" dirty="0"/>
              <a:t>Regulation Unit</a:t>
            </a:r>
          </a:p>
        </p:txBody>
      </p:sp>
      <p:sp>
        <p:nvSpPr>
          <p:cNvPr id="6" name="Header Placeholder 5">
            <a:extLst>
              <a:ext uri="{FF2B5EF4-FFF2-40B4-BE49-F238E27FC236}">
                <a16:creationId xmlns:a16="http://schemas.microsoft.com/office/drawing/2014/main" id="{A562DE9F-F7C1-4E24-B56A-C3EDF54C877A}"/>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93997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20</a:t>
            </a:fld>
            <a:endParaRPr lang="en-AU"/>
          </a:p>
        </p:txBody>
      </p:sp>
      <p:sp>
        <p:nvSpPr>
          <p:cNvPr id="5" name="Footer Placeholder 4">
            <a:extLst>
              <a:ext uri="{FF2B5EF4-FFF2-40B4-BE49-F238E27FC236}">
                <a16:creationId xmlns:a16="http://schemas.microsoft.com/office/drawing/2014/main" id="{C5416863-D50E-4997-9C25-B91F786A4999}"/>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E977E2EC-86F7-4AFE-9C62-ED0F3A7041AC}"/>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127537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950913"/>
            <a:ext cx="5953125" cy="3349625"/>
          </a:xfrm>
        </p:spPr>
      </p:sp>
      <p:sp>
        <p:nvSpPr>
          <p:cNvPr id="3" name="Notes Placeholder 2"/>
          <p:cNvSpPr>
            <a:spLocks noGrp="1"/>
          </p:cNvSpPr>
          <p:nvPr>
            <p:ph type="body" idx="1"/>
          </p:nvPr>
        </p:nvSpPr>
        <p:spPr>
          <a:xfrm>
            <a:off x="679767" y="4789859"/>
            <a:ext cx="5438140" cy="2649518"/>
          </a:xfrm>
        </p:spPr>
        <p:txBody>
          <a:bodyPr/>
          <a:lstStyle/>
          <a:p>
            <a:pPr marL="228600" indent="-228600">
              <a:buFont typeface="+mj-lt"/>
              <a:buAutoNum type="arabicPeriod"/>
            </a:pPr>
            <a:endParaRPr lang="en-AU" dirty="0"/>
          </a:p>
          <a:p>
            <a:pPr marL="228600" indent="-228600">
              <a:buFont typeface="+mj-lt"/>
              <a:buAutoNum type="arabicPeriod"/>
            </a:pPr>
            <a:r>
              <a:rPr lang="en-AU" dirty="0"/>
              <a:t>Work through</a:t>
            </a:r>
            <a:r>
              <a:rPr lang="en-AU" baseline="0" dirty="0"/>
              <a:t> </a:t>
            </a:r>
            <a:r>
              <a:rPr lang="en-AU" dirty="0"/>
              <a:t>assessment criteria</a:t>
            </a:r>
            <a:r>
              <a:rPr lang="en-AU" baseline="0" dirty="0"/>
              <a:t> – consider using the ‘checklist tool’ with information from Form 10A Patient Assessment Form</a:t>
            </a:r>
          </a:p>
          <a:p>
            <a:pPr marL="228600" indent="-228600">
              <a:buFont typeface="+mj-lt"/>
              <a:buAutoNum type="arabicPeriod"/>
            </a:pPr>
            <a:endParaRPr lang="en-AU" baseline="0" dirty="0"/>
          </a:p>
          <a:p>
            <a:pPr marL="228600" indent="-228600">
              <a:buFont typeface="+mj-lt"/>
              <a:buAutoNum type="arabicPeriod"/>
            </a:pPr>
            <a:r>
              <a:rPr lang="en-AU" baseline="0" dirty="0"/>
              <a:t>Determine acuity level, special equipment needs, clinical escort requirements</a:t>
            </a:r>
          </a:p>
          <a:p>
            <a:pPr marL="228600" indent="-228600">
              <a:buFont typeface="+mj-lt"/>
              <a:buAutoNum type="arabicPeriod"/>
            </a:pPr>
            <a:endParaRPr lang="en-AU" baseline="0" dirty="0"/>
          </a:p>
          <a:p>
            <a:pPr marL="228600" indent="-228600">
              <a:buFont typeface="+mj-lt"/>
              <a:buAutoNum type="arabicPeriod"/>
            </a:pPr>
            <a:r>
              <a:rPr lang="en-AU" baseline="0" dirty="0"/>
              <a:t>Work through booking process for each scenario – the NEPT service (Private/public patient), booking form/process, pick-up times</a:t>
            </a:r>
          </a:p>
          <a:p>
            <a:pPr marL="228600" indent="-228600">
              <a:buFont typeface="+mj-lt"/>
              <a:buAutoNum type="arabicPeriod"/>
            </a:pPr>
            <a:endParaRPr lang="en-AU" baseline="0" dirty="0"/>
          </a:p>
          <a:p>
            <a:pPr marL="228600" indent="-228600">
              <a:buFont typeface="+mj-lt"/>
              <a:buAutoNum type="arabicPeriod"/>
            </a:pPr>
            <a:r>
              <a:rPr lang="en-AU" baseline="0" dirty="0"/>
              <a:t>Identify any issues in preparation for clinical handover</a:t>
            </a:r>
          </a:p>
          <a:p>
            <a:pPr marL="228600" indent="-228600">
              <a:buFont typeface="+mj-lt"/>
              <a:buAutoNum type="arabicPeriod"/>
            </a:pPr>
            <a:endParaRPr lang="en-AU" baseline="0" dirty="0"/>
          </a:p>
          <a:p>
            <a:pPr marL="228600" indent="-228600">
              <a:buFont typeface="+mj-lt"/>
              <a:buAutoNum type="arabicPeriod"/>
            </a:pPr>
            <a:r>
              <a:rPr lang="en-AU" baseline="0" dirty="0"/>
              <a:t>Determine/consider your facilities interhospital transfer requirements – are you familiar with the form?, patient records that need to be sent with the patient</a:t>
            </a:r>
          </a:p>
          <a:p>
            <a:pPr marL="228600" indent="-228600">
              <a:buFont typeface="+mj-lt"/>
              <a:buAutoNum type="arabicPeriod"/>
            </a:pPr>
            <a:endParaRPr lang="en-AU" baseline="0" dirty="0"/>
          </a:p>
          <a:p>
            <a:pPr marL="228600" indent="-228600">
              <a:buFont typeface="+mj-lt"/>
              <a:buAutoNum type="arabicPeriod"/>
            </a:pPr>
            <a:endParaRPr lang="en-AU" dirty="0"/>
          </a:p>
        </p:txBody>
      </p:sp>
      <p:sp>
        <p:nvSpPr>
          <p:cNvPr id="4" name="Slide Number Placeholder 3"/>
          <p:cNvSpPr>
            <a:spLocks noGrp="1"/>
          </p:cNvSpPr>
          <p:nvPr>
            <p:ph type="sldNum" sz="quarter" idx="5"/>
          </p:nvPr>
        </p:nvSpPr>
        <p:spPr>
          <a:xfrm>
            <a:off x="3850443" y="9467841"/>
            <a:ext cx="2945659" cy="498055"/>
          </a:xfrm>
        </p:spPr>
        <p:txBody>
          <a:bodyPr/>
          <a:lstStyle/>
          <a:p>
            <a:fld id="{523A96E2-A5B0-410F-A2ED-70704C890E86}" type="slidenum">
              <a:rPr lang="en-AU" smtClean="0"/>
              <a:t>21</a:t>
            </a:fld>
            <a:endParaRPr lang="en-AU"/>
          </a:p>
        </p:txBody>
      </p:sp>
      <p:sp>
        <p:nvSpPr>
          <p:cNvPr id="5" name="Footer Placeholder 4">
            <a:extLst>
              <a:ext uri="{FF2B5EF4-FFF2-40B4-BE49-F238E27FC236}">
                <a16:creationId xmlns:a16="http://schemas.microsoft.com/office/drawing/2014/main" id="{2486D434-6254-4ABE-AF3D-A5EBEB1DCED2}"/>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AACCFBC1-88FC-4A9F-AC6A-2A90228EB453}"/>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741063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dirty="0"/>
              <a:t>Evaluation – site specific</a:t>
            </a:r>
          </a:p>
        </p:txBody>
      </p:sp>
      <p:sp>
        <p:nvSpPr>
          <p:cNvPr id="4" name="Slide Number Placeholder 3"/>
          <p:cNvSpPr>
            <a:spLocks noGrp="1"/>
          </p:cNvSpPr>
          <p:nvPr>
            <p:ph type="sldNum" sz="quarter" idx="5"/>
          </p:nvPr>
        </p:nvSpPr>
        <p:spPr/>
        <p:txBody>
          <a:bodyPr/>
          <a:lstStyle/>
          <a:p>
            <a:fld id="{523A96E2-A5B0-410F-A2ED-70704C890E86}" type="slidenum">
              <a:rPr lang="en-AU" smtClean="0"/>
              <a:t>22</a:t>
            </a:fld>
            <a:endParaRPr lang="en-AU"/>
          </a:p>
        </p:txBody>
      </p:sp>
      <p:sp>
        <p:nvSpPr>
          <p:cNvPr id="5" name="Footer Placeholder 4">
            <a:extLst>
              <a:ext uri="{FF2B5EF4-FFF2-40B4-BE49-F238E27FC236}">
                <a16:creationId xmlns:a16="http://schemas.microsoft.com/office/drawing/2014/main" id="{DB206E15-6173-49FE-BC7D-C59F622F2338}"/>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CDB45612-E9BB-4A14-9714-CA8FBE095F0F}"/>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03554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89000"/>
            <a:ext cx="5965825" cy="3355975"/>
          </a:xfrm>
        </p:spPr>
      </p:sp>
      <p:sp>
        <p:nvSpPr>
          <p:cNvPr id="3" name="Notes Placeholder 2"/>
          <p:cNvSpPr>
            <a:spLocks noGrp="1"/>
          </p:cNvSpPr>
          <p:nvPr>
            <p:ph type="body" idx="1"/>
          </p:nvPr>
        </p:nvSpPr>
        <p:spPr>
          <a:xfrm>
            <a:off x="409575" y="4297227"/>
            <a:ext cx="5965825" cy="4740411"/>
          </a:xfrm>
        </p:spPr>
        <p:txBody>
          <a:bodyPr>
            <a:normAutofit fontScale="77500" lnSpcReduction="20000"/>
          </a:bodyPr>
          <a:lstStyle/>
          <a:p>
            <a:pPr lvl="0">
              <a:defRPr/>
            </a:pPr>
            <a:r>
              <a:rPr lang="en-AU" sz="1050" dirty="0"/>
              <a:t>The </a:t>
            </a:r>
            <a:r>
              <a:rPr lang="en-AU" sz="1050" b="1" i="1" dirty="0"/>
              <a:t>Ambulance Service Act 1982 </a:t>
            </a:r>
            <a:r>
              <a:rPr lang="en-AU" sz="1050" dirty="0"/>
              <a:t>and The </a:t>
            </a:r>
            <a:r>
              <a:rPr lang="en-AU" sz="1050" b="1" i="1" dirty="0"/>
              <a:t>Ambulance Service (NEPT) Regulations 2019 </a:t>
            </a:r>
            <a:r>
              <a:rPr lang="en-AU" sz="1050" dirty="0"/>
              <a:t>provide the legal requirements for ambulance and Non-Emergency patient transport services in Tasmania.</a:t>
            </a:r>
          </a:p>
          <a:p>
            <a:pPr lvl="0">
              <a:defRPr/>
            </a:pPr>
            <a:endParaRPr lang="en-AU" sz="1050" dirty="0"/>
          </a:p>
          <a:p>
            <a:pPr lvl="0">
              <a:defRPr/>
            </a:pPr>
            <a:r>
              <a:rPr lang="en-AU" sz="1050" dirty="0"/>
              <a:t>The new </a:t>
            </a:r>
            <a:r>
              <a:rPr lang="en-AU" sz="1050" i="1" dirty="0"/>
              <a:t>Ambulance Service (NEPT) Regulations 2019 </a:t>
            </a:r>
            <a:r>
              <a:rPr lang="en-AU" sz="1050" b="1" dirty="0"/>
              <a:t>commence on 1 December 2019</a:t>
            </a:r>
            <a:r>
              <a:rPr lang="en-AU" sz="1050" dirty="0"/>
              <a:t>. </a:t>
            </a:r>
          </a:p>
          <a:p>
            <a:pPr lvl="0">
              <a:defRPr/>
            </a:pPr>
            <a:endParaRPr lang="en-AU" sz="1050" dirty="0"/>
          </a:p>
          <a:p>
            <a:pPr lvl="0">
              <a:defRPr/>
            </a:pPr>
            <a:r>
              <a:rPr lang="en-AU" sz="1050" b="1" dirty="0"/>
              <a:t>The NEPT Service Provider has a responsibility for Clinical Governance for the service to ensure :</a:t>
            </a:r>
          </a:p>
          <a:p>
            <a:pPr marL="171450" lvl="0" indent="-171450">
              <a:buFont typeface="Arial" panose="020B0604020202020204" pitchFamily="34" charset="0"/>
              <a:buChar char="•"/>
              <a:defRPr/>
            </a:pPr>
            <a:r>
              <a:rPr lang="en-AU" sz="1050" dirty="0"/>
              <a:t>quality transport services </a:t>
            </a:r>
          </a:p>
          <a:p>
            <a:pPr marL="171450" lvl="0" indent="-171450">
              <a:buFont typeface="Arial" panose="020B0604020202020204" pitchFamily="34" charset="0"/>
              <a:buChar char="•"/>
              <a:defRPr/>
            </a:pPr>
            <a:r>
              <a:rPr lang="en-AU" sz="1050" dirty="0"/>
              <a:t>quality, maintained vehicles and equipment</a:t>
            </a:r>
          </a:p>
          <a:p>
            <a:pPr marL="171450" lvl="0" indent="-171450">
              <a:buFont typeface="Arial" panose="020B0604020202020204" pitchFamily="34" charset="0"/>
              <a:buChar char="•"/>
              <a:defRPr/>
            </a:pPr>
            <a:r>
              <a:rPr lang="en-AU" sz="1050" dirty="0"/>
              <a:t>qualified staff with appropriate knowledge and skills for Non-Emergency patient transport</a:t>
            </a:r>
          </a:p>
          <a:p>
            <a:pPr marL="171450" lvl="0" indent="-171450">
              <a:buFont typeface="Arial" panose="020B0604020202020204" pitchFamily="34" charset="0"/>
              <a:buChar char="•"/>
              <a:defRPr/>
            </a:pPr>
            <a:r>
              <a:rPr lang="en-AU" sz="1050" dirty="0"/>
              <a:t>risks to patients, staff and the public are appropriately mitigated</a:t>
            </a:r>
          </a:p>
          <a:p>
            <a:pPr lvl="0">
              <a:defRPr/>
            </a:pPr>
            <a:endParaRPr lang="en-AU" sz="1050" dirty="0"/>
          </a:p>
          <a:p>
            <a:pPr lvl="0">
              <a:defRPr/>
            </a:pPr>
            <a:r>
              <a:rPr lang="en-AU" sz="1050" b="1" dirty="0"/>
              <a:t>The NEPT service provider must have a Clinical Governance Committee in place that is responsible for: </a:t>
            </a:r>
          </a:p>
          <a:p>
            <a:pPr marL="171450" lvl="0" indent="-171450">
              <a:buFont typeface="Arial" panose="020B0604020202020204" pitchFamily="34" charset="0"/>
              <a:buChar char="•"/>
              <a:defRPr/>
            </a:pPr>
            <a:r>
              <a:rPr lang="en-AU" sz="1050" dirty="0"/>
              <a:t>overseeing safety and quality of patient transport and all clinical aspects of patient care </a:t>
            </a:r>
          </a:p>
          <a:p>
            <a:pPr marL="171450" lvl="0" indent="-171450">
              <a:buFont typeface="Arial" panose="020B0604020202020204" pitchFamily="34" charset="0"/>
              <a:buChar char="•"/>
              <a:defRPr/>
            </a:pPr>
            <a:r>
              <a:rPr lang="en-AU" sz="1050" dirty="0"/>
              <a:t>reviewing any critical incidents and complaints </a:t>
            </a:r>
          </a:p>
          <a:p>
            <a:pPr marL="171450" lvl="0" indent="-171450">
              <a:buFont typeface="Arial" panose="020B0604020202020204" pitchFamily="34" charset="0"/>
              <a:buChar char="•"/>
              <a:defRPr/>
            </a:pPr>
            <a:r>
              <a:rPr lang="en-AU" sz="1050" dirty="0"/>
              <a:t>providing advice regarding improvements to the NEPT Service Provider regarding the safety and quality of the service </a:t>
            </a:r>
          </a:p>
          <a:p>
            <a:pPr marL="171450" lvl="0" indent="-171450">
              <a:buFont typeface="Wingdings" panose="05000000000000000000" pitchFamily="2" charset="2"/>
              <a:buChar char="Ø"/>
              <a:defRPr/>
            </a:pPr>
            <a:endParaRPr lang="en-AU" sz="1050" b="1" u="sng" dirty="0"/>
          </a:p>
          <a:p>
            <a:pPr lvl="0">
              <a:defRPr/>
            </a:pPr>
            <a:r>
              <a:rPr lang="en-AU" sz="1050" b="1" dirty="0"/>
              <a:t>The NEPT service provider must ensure all quality assurance requirements are in place for: </a:t>
            </a:r>
          </a:p>
          <a:p>
            <a:pPr marL="171450" lvl="0" indent="-171450">
              <a:buFont typeface="Arial" panose="020B0604020202020204" pitchFamily="34" charset="0"/>
              <a:buChar char="•"/>
              <a:defRPr/>
            </a:pPr>
            <a:r>
              <a:rPr lang="en-AU" sz="1050" dirty="0"/>
              <a:t>risk management</a:t>
            </a:r>
          </a:p>
          <a:p>
            <a:pPr marL="171450" lvl="0" indent="-171450">
              <a:buFont typeface="Arial" panose="020B0604020202020204" pitchFamily="34" charset="0"/>
              <a:buChar char="•"/>
              <a:defRPr/>
            </a:pPr>
            <a:r>
              <a:rPr lang="en-AU" sz="1050" dirty="0"/>
              <a:t>staff credentialing and procedures within the staff member’s Scope of Practice </a:t>
            </a:r>
          </a:p>
          <a:p>
            <a:pPr marL="171450" lvl="0" indent="-171450">
              <a:buFont typeface="Arial" panose="020B0604020202020204" pitchFamily="34" charset="0"/>
              <a:buChar char="•"/>
              <a:defRPr/>
            </a:pPr>
            <a:r>
              <a:rPr lang="en-AU" sz="1050" dirty="0"/>
              <a:t>clinical care provision</a:t>
            </a:r>
          </a:p>
          <a:p>
            <a:pPr marL="171450" lvl="0" indent="-171450">
              <a:buFont typeface="Arial" panose="020B0604020202020204" pitchFamily="34" charset="0"/>
              <a:buChar char="•"/>
              <a:defRPr/>
            </a:pPr>
            <a:r>
              <a:rPr lang="en-AU" sz="1050" dirty="0"/>
              <a:t>Infection prevention and control IP&amp;C</a:t>
            </a:r>
          </a:p>
          <a:p>
            <a:pPr marL="171450" lvl="0" indent="-171450">
              <a:buFont typeface="Arial" panose="020B0604020202020204" pitchFamily="34" charset="0"/>
              <a:buChar char="•"/>
              <a:defRPr/>
            </a:pPr>
            <a:r>
              <a:rPr lang="en-AU" sz="1050" dirty="0"/>
              <a:t>vehicles and equipment – maintenance and consumables</a:t>
            </a:r>
          </a:p>
          <a:p>
            <a:pPr marL="171450" lvl="0" indent="-171450">
              <a:buFont typeface="Arial" panose="020B0604020202020204" pitchFamily="34" charset="0"/>
              <a:buChar char="•"/>
              <a:defRPr/>
            </a:pPr>
            <a:r>
              <a:rPr lang="en-AU" sz="1050" dirty="0"/>
              <a:t>incident management and escalation of patient care to Ambulance Tasmania if required</a:t>
            </a:r>
          </a:p>
          <a:p>
            <a:pPr marL="171450" lvl="0" indent="-171450">
              <a:buFont typeface="Arial" panose="020B0604020202020204" pitchFamily="34" charset="0"/>
              <a:buChar char="•"/>
              <a:defRPr/>
            </a:pPr>
            <a:r>
              <a:rPr lang="en-AU" sz="1050" dirty="0"/>
              <a:t>consumer feedback and complaints</a:t>
            </a:r>
          </a:p>
          <a:p>
            <a:pPr marL="171450" lvl="0" indent="-171450">
              <a:buFont typeface="Arial" panose="020B0604020202020204" pitchFamily="34" charset="0"/>
              <a:buChar char="•"/>
              <a:defRPr/>
            </a:pPr>
            <a:r>
              <a:rPr lang="en-AU" sz="1050" dirty="0"/>
              <a:t>staff orientation, ongoing education and training, and performance management </a:t>
            </a:r>
          </a:p>
          <a:p>
            <a:pPr marL="171450" lvl="0" indent="-171450">
              <a:buFont typeface="Arial" panose="020B0604020202020204" pitchFamily="34" charset="0"/>
              <a:buChar char="•"/>
              <a:defRPr/>
            </a:pPr>
            <a:r>
              <a:rPr lang="en-AU" sz="1050" dirty="0"/>
              <a:t>consumer engagement</a:t>
            </a:r>
          </a:p>
          <a:p>
            <a:pPr marL="171450" lvl="0" indent="-171450">
              <a:buFont typeface="Arial" panose="020B0604020202020204" pitchFamily="34" charset="0"/>
              <a:buChar char="•"/>
              <a:defRPr/>
            </a:pPr>
            <a:r>
              <a:rPr lang="en-AU" sz="1050" dirty="0"/>
              <a:t>record keeping,</a:t>
            </a:r>
          </a:p>
          <a:p>
            <a:pPr marL="171450" lvl="0" indent="-171450">
              <a:buFont typeface="Arial" panose="020B0604020202020204" pitchFamily="34" charset="0"/>
              <a:buChar char="•"/>
              <a:defRPr/>
            </a:pPr>
            <a:r>
              <a:rPr lang="en-AU" sz="1050" dirty="0"/>
              <a:t>provision of audits</a:t>
            </a:r>
          </a:p>
          <a:p>
            <a:pPr marL="171450" lvl="0" indent="-171450">
              <a:buFont typeface="Arial" panose="020B0604020202020204" pitchFamily="34" charset="0"/>
              <a:buChar char="•"/>
              <a:defRPr/>
            </a:pPr>
            <a:r>
              <a:rPr lang="en-AU" sz="1050" dirty="0"/>
              <a:t>annual reporting requirements</a:t>
            </a:r>
          </a:p>
          <a:p>
            <a:pPr lvl="0">
              <a:defRPr/>
            </a:pPr>
            <a:endParaRPr lang="en-AU" sz="1050" dirty="0"/>
          </a:p>
          <a:p>
            <a:pPr lvl="0">
              <a:defRPr/>
            </a:pPr>
            <a:r>
              <a:rPr lang="en-AU" sz="1050" b="1" dirty="0"/>
              <a:t>The scope of NEPT services is for low and medium acuity patients</a:t>
            </a:r>
          </a:p>
          <a:p>
            <a:pPr marL="171450" lvl="0" indent="-171450">
              <a:buFont typeface="Arial" panose="020B0604020202020204" pitchFamily="34" charset="0"/>
              <a:buChar char="•"/>
              <a:defRPr/>
            </a:pPr>
            <a:r>
              <a:rPr lang="en-AU" sz="1050" dirty="0"/>
              <a:t>Patients must be assessed for their suitability</a:t>
            </a:r>
          </a:p>
          <a:p>
            <a:pPr marL="628650" lvl="1" indent="-171450">
              <a:buFont typeface="Arial" panose="020B0604020202020204" pitchFamily="34" charset="0"/>
              <a:buChar char="•"/>
              <a:defRPr/>
            </a:pPr>
            <a:r>
              <a:rPr lang="en-AU" sz="1050" dirty="0"/>
              <a:t>Low acuity patients require basic care and observation</a:t>
            </a:r>
          </a:p>
          <a:p>
            <a:pPr marL="628650" lvl="1" indent="-171450">
              <a:buFont typeface="Arial" panose="020B0604020202020204" pitchFamily="34" charset="0"/>
              <a:buChar char="•"/>
              <a:defRPr/>
            </a:pPr>
            <a:r>
              <a:rPr lang="en-AU" sz="1050" dirty="0"/>
              <a:t>Medium acuity patients require clinical care and monitoring </a:t>
            </a:r>
          </a:p>
          <a:p>
            <a:pPr marL="171450" lvl="0" indent="-171450">
              <a:buFont typeface="Arial" panose="020B0604020202020204" pitchFamily="34" charset="0"/>
              <a:buChar char="•"/>
              <a:defRPr/>
            </a:pPr>
            <a:r>
              <a:rPr lang="en-AU" sz="1050" dirty="0"/>
              <a:t>The NEPT Regulations clarify a standard approach to the assessment of patients’ suitability for NEPT using Approved Forms </a:t>
            </a:r>
          </a:p>
          <a:p>
            <a:pPr marL="628650" lvl="1" indent="-171450">
              <a:buFont typeface="Arial" panose="020B0604020202020204" pitchFamily="34" charset="0"/>
              <a:buChar char="•"/>
              <a:defRPr/>
            </a:pPr>
            <a:r>
              <a:rPr lang="en-AU" sz="1050" dirty="0"/>
              <a:t>Form 10A (for referring facilities) and </a:t>
            </a:r>
          </a:p>
          <a:p>
            <a:pPr marL="628650" lvl="1" indent="-171450">
              <a:buFont typeface="Arial" panose="020B0604020202020204" pitchFamily="34" charset="0"/>
              <a:buChar char="•"/>
              <a:defRPr/>
            </a:pPr>
            <a:r>
              <a:rPr lang="en-AU" sz="1050" dirty="0"/>
              <a:t>Form 10B (for NEPT services)</a:t>
            </a:r>
          </a:p>
          <a:p>
            <a:pPr marL="171450" lvl="0" indent="-171450">
              <a:buFont typeface="Arial" panose="020B0604020202020204" pitchFamily="34" charset="0"/>
              <a:buChar char="•"/>
              <a:defRPr/>
            </a:pPr>
            <a:r>
              <a:rPr lang="en-AU" sz="1050" dirty="0"/>
              <a:t>The NEPT Regulations define the importance of a robust clinical assessment for each patient prior to transportation using NEPT services</a:t>
            </a:r>
          </a:p>
          <a:p>
            <a:pPr marL="171450" lvl="0" indent="-171450">
              <a:buFont typeface="Arial" panose="020B0604020202020204" pitchFamily="34" charset="0"/>
              <a:buChar char="•"/>
              <a:defRPr/>
            </a:pPr>
            <a:r>
              <a:rPr lang="en-AU" sz="1050" dirty="0"/>
              <a:t>The NEPT Regulations stipulate that a clinical escort is required for medium acuity patients, and some of the clinical circumstances </a:t>
            </a:r>
          </a:p>
          <a:p>
            <a:pPr marL="171450" lvl="0" indent="-171450">
              <a:buFont typeface="Arial" panose="020B0604020202020204" pitchFamily="34" charset="0"/>
              <a:buChar char="•"/>
              <a:defRPr/>
            </a:pPr>
            <a:r>
              <a:rPr lang="en-AU" sz="1050" dirty="0"/>
              <a:t>The NEPT Regulations aim to strengthen processes around transport, patient care and clinical handover</a:t>
            </a:r>
          </a:p>
          <a:p>
            <a:pPr lvl="0">
              <a:defRPr/>
            </a:pPr>
            <a:endParaRPr lang="en-AU" sz="1050" dirty="0"/>
          </a:p>
          <a:p>
            <a:r>
              <a:rPr lang="en-AU" sz="1050" b="1" dirty="0"/>
              <a:t>Enforcement</a:t>
            </a:r>
          </a:p>
          <a:p>
            <a:pPr marL="171450" lvl="0" indent="-171450">
              <a:buFont typeface="Arial" panose="020B0604020202020204" pitchFamily="34" charset="0"/>
              <a:buChar char="•"/>
              <a:defRPr/>
            </a:pPr>
            <a:r>
              <a:rPr lang="en-AU" sz="1050" dirty="0"/>
              <a:t>The NEPT Regulations allow for provisions for charging licensing fees, and charging infringement notices for breach of the Regulations</a:t>
            </a:r>
          </a:p>
          <a:p>
            <a:pPr marL="171450" lvl="0" indent="-171450">
              <a:buFont typeface="Arial" panose="020B0604020202020204" pitchFamily="34" charset="0"/>
              <a:buChar char="•"/>
              <a:defRPr/>
            </a:pPr>
            <a:r>
              <a:rPr lang="en-AU" sz="1050" dirty="0"/>
              <a:t>The Department of Health’s Regulation Unit will monitor NEPT Services to ensure compliance with the new Regulations and will conduct annual audits at a minimum</a:t>
            </a:r>
          </a:p>
          <a:p>
            <a:pPr marL="171450" lvl="0" indent="-171450">
              <a:buFont typeface="Arial" panose="020B0604020202020204" pitchFamily="34" charset="0"/>
              <a:buChar char="•"/>
              <a:defRPr/>
            </a:pPr>
            <a:r>
              <a:rPr lang="en-AU" sz="1050" dirty="0"/>
              <a:t>This will ensure safe, high quality private NEPT services and help minimise risks to patients</a:t>
            </a:r>
            <a:endParaRPr lang="en-AU" sz="1100" dirty="0"/>
          </a:p>
        </p:txBody>
      </p:sp>
      <p:sp>
        <p:nvSpPr>
          <p:cNvPr id="4" name="Slide Number Placeholder 3"/>
          <p:cNvSpPr>
            <a:spLocks noGrp="1"/>
          </p:cNvSpPr>
          <p:nvPr>
            <p:ph type="sldNum" sz="quarter" idx="5"/>
          </p:nvPr>
        </p:nvSpPr>
        <p:spPr/>
        <p:txBody>
          <a:bodyPr/>
          <a:lstStyle/>
          <a:p>
            <a:fld id="{523A96E2-A5B0-410F-A2ED-70704C890E86}" type="slidenum">
              <a:rPr lang="en-AU" smtClean="0"/>
              <a:t>3</a:t>
            </a:fld>
            <a:endParaRPr lang="en-AU"/>
          </a:p>
        </p:txBody>
      </p:sp>
      <p:sp>
        <p:nvSpPr>
          <p:cNvPr id="5" name="Footer Placeholder 4">
            <a:extLst>
              <a:ext uri="{FF2B5EF4-FFF2-40B4-BE49-F238E27FC236}">
                <a16:creationId xmlns:a16="http://schemas.microsoft.com/office/drawing/2014/main" id="{384D5051-1122-485D-98B1-A117D618A872}"/>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C829D019-2257-4888-B1AA-078674ED9CA5}"/>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120343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868363"/>
            <a:ext cx="5956300" cy="3351212"/>
          </a:xfrm>
        </p:spPr>
      </p:sp>
      <p:sp>
        <p:nvSpPr>
          <p:cNvPr id="3" name="Notes Placeholder 2"/>
          <p:cNvSpPr>
            <a:spLocks noGrp="1"/>
          </p:cNvSpPr>
          <p:nvPr>
            <p:ph type="body" idx="1"/>
          </p:nvPr>
        </p:nvSpPr>
        <p:spPr>
          <a:xfrm>
            <a:off x="422274" y="4358283"/>
            <a:ext cx="5954713" cy="4821273"/>
          </a:xfrm>
        </p:spPr>
        <p:txBody>
          <a:bodyPr>
            <a:normAutofit fontScale="85000" lnSpcReduction="20000"/>
          </a:bodyPr>
          <a:lstStyle/>
          <a:p>
            <a:r>
              <a:rPr lang="en-AU" sz="1000" b="1" dirty="0">
                <a:latin typeface="+mj-lt"/>
              </a:rPr>
              <a:t>The NEPT service must have governance systems and processes in place to ensure safe, high quality transport services.  </a:t>
            </a:r>
          </a:p>
          <a:p>
            <a:endParaRPr lang="en-AU" sz="1000" b="1" dirty="0">
              <a:latin typeface="+mj-lt"/>
            </a:endParaRPr>
          </a:p>
          <a:p>
            <a:r>
              <a:rPr lang="en-AU" sz="1000" b="1" dirty="0">
                <a:latin typeface="+mj-lt"/>
              </a:rPr>
              <a:t>These include that:</a:t>
            </a:r>
          </a:p>
          <a:p>
            <a:r>
              <a:rPr lang="en-AU" sz="1000" b="1" i="1" dirty="0">
                <a:latin typeface="+mj-lt"/>
              </a:rPr>
              <a:t>The NEPT Crew are appropriately trained with applicable qualifications</a:t>
            </a:r>
          </a:p>
          <a:p>
            <a:pPr marL="171450" indent="-171450">
              <a:buFont typeface="Arial" panose="020B0604020202020204" pitchFamily="34" charset="0"/>
              <a:buChar char="•"/>
            </a:pPr>
            <a:r>
              <a:rPr lang="en-AU" sz="1000" dirty="0">
                <a:latin typeface="+mj-lt"/>
              </a:rPr>
              <a:t>Patient Transport Officers must have a minimum of Certificate III in Non-Emergency Patient Transport (or a qualification deemed to be equivalent by the Secretary).  </a:t>
            </a:r>
          </a:p>
          <a:p>
            <a:pPr marL="628650" lvl="1" indent="-171450">
              <a:buFont typeface="Arial" panose="020B0604020202020204" pitchFamily="34" charset="0"/>
              <a:buChar char="•"/>
            </a:pPr>
            <a:r>
              <a:rPr lang="en-AU" sz="1000" dirty="0">
                <a:latin typeface="+mj-lt"/>
              </a:rPr>
              <a:t>Certificate III in Non-Emergency patient transport includes units on providing first aid, recognising healthy body systems, communicating and working in health or community services, and working with vulnerable people</a:t>
            </a:r>
          </a:p>
          <a:p>
            <a:pPr marL="171450" indent="-171450">
              <a:buFont typeface="Arial" panose="020B0604020202020204" pitchFamily="34" charset="0"/>
              <a:buChar char="•"/>
            </a:pPr>
            <a:r>
              <a:rPr lang="en-AU" sz="1000" dirty="0">
                <a:latin typeface="+mj-lt"/>
              </a:rPr>
              <a:t>Clinical Escort can be EN, RN, Registered Paramedic or MP</a:t>
            </a:r>
          </a:p>
          <a:p>
            <a:pPr marL="171450" indent="-171450">
              <a:buFont typeface="Arial" panose="020B0604020202020204" pitchFamily="34" charset="0"/>
              <a:buChar char="•"/>
            </a:pPr>
            <a:r>
              <a:rPr lang="en-AU" sz="1000" dirty="0">
                <a:latin typeface="+mj-lt"/>
              </a:rPr>
              <a:t>The clinical escort must be applicable for the acuity of case – to undertake clinical observations, manage indwelling devices (but not IVT which is excluded from scope of NEPT), manage equipment and escalate care if required</a:t>
            </a:r>
          </a:p>
          <a:p>
            <a:pPr lvl="1"/>
            <a:endParaRPr lang="en-AU" sz="1000" dirty="0">
              <a:latin typeface="+mj-lt"/>
            </a:endParaRPr>
          </a:p>
          <a:p>
            <a:r>
              <a:rPr lang="en-AU" sz="1000" b="1" i="1" dirty="0">
                <a:latin typeface="+mj-lt"/>
              </a:rPr>
              <a:t>The NEPT service can only accept NEPT ‘suitable’ patients who have been assessed by an approved health care professional</a:t>
            </a:r>
          </a:p>
          <a:p>
            <a:pPr marL="171450" lvl="0" indent="-171450">
              <a:buFont typeface="Arial" panose="020B0604020202020204" pitchFamily="34" charset="0"/>
              <a:buChar char="•"/>
              <a:defRPr/>
            </a:pPr>
            <a:r>
              <a:rPr lang="en-AU" sz="1000" dirty="0">
                <a:latin typeface="+mj-lt"/>
              </a:rPr>
              <a:t>The assessment must be undertaken by an approved health care professional using Form 10A, to ensure the patient is suitable for NEPT transport </a:t>
            </a:r>
          </a:p>
          <a:p>
            <a:pPr marL="628650" lvl="1" indent="-171450">
              <a:buFont typeface="Arial" panose="020B0604020202020204" pitchFamily="34" charset="0"/>
              <a:buChar char="•"/>
            </a:pPr>
            <a:r>
              <a:rPr lang="en-AU" sz="1000" dirty="0">
                <a:latin typeface="+mj-lt"/>
              </a:rPr>
              <a:t>An approved health care professional is a RN, Registered Paramedic, or a MP</a:t>
            </a:r>
          </a:p>
          <a:p>
            <a:pPr marL="628650" lvl="1" indent="-171450">
              <a:buFont typeface="Arial" panose="020B0604020202020204" pitchFamily="34" charset="0"/>
              <a:buChar char="•"/>
            </a:pPr>
            <a:r>
              <a:rPr lang="en-AU" sz="1000" dirty="0">
                <a:latin typeface="+mj-lt"/>
              </a:rPr>
              <a:t>In Residential Aged Care Facilities, an Enrolled Nurse (EN) may commence the assessment using Form 10A, but the assessment must be agreed to and signed by an RN </a:t>
            </a:r>
          </a:p>
          <a:p>
            <a:pPr marL="171450" indent="-171450">
              <a:buFont typeface="Arial" panose="020B0604020202020204" pitchFamily="34" charset="0"/>
              <a:buChar char="•"/>
            </a:pPr>
            <a:r>
              <a:rPr lang="en-AU" sz="1000" dirty="0">
                <a:latin typeface="+mj-lt"/>
              </a:rPr>
              <a:t>The assessment must be signed by the assessor, stating that the patient is low or medium acuity, as close to the time that transport is booked as possible</a:t>
            </a:r>
          </a:p>
          <a:p>
            <a:pPr marL="171450" indent="-171450">
              <a:buFont typeface="Arial" panose="020B0604020202020204" pitchFamily="34" charset="0"/>
              <a:buChar char="•"/>
            </a:pPr>
            <a:r>
              <a:rPr lang="en-AU" sz="1000" dirty="0">
                <a:latin typeface="+mj-lt"/>
              </a:rPr>
              <a:t>The assessment must be endorsed by the most senior RN in charge and on duty at the facility, or by a MP – agreeing that the patient is low or medium acuity and therefor suitable for NEPT transport</a:t>
            </a:r>
          </a:p>
          <a:p>
            <a:endParaRPr lang="en-AU" sz="1000" b="1" dirty="0">
              <a:latin typeface="+mj-lt"/>
            </a:endParaRPr>
          </a:p>
          <a:p>
            <a:r>
              <a:rPr lang="en-AU" sz="1000" b="1" dirty="0">
                <a:latin typeface="+mj-lt"/>
              </a:rPr>
              <a:t>Secretary Approved Forms must be used</a:t>
            </a:r>
          </a:p>
          <a:p>
            <a:pPr marL="171450" indent="-171450">
              <a:buFont typeface="Arial" panose="020B0604020202020204" pitchFamily="34" charset="0"/>
              <a:buChar char="•"/>
            </a:pPr>
            <a:r>
              <a:rPr lang="en-AU" sz="1000" dirty="0">
                <a:latin typeface="+mj-lt"/>
              </a:rPr>
              <a:t>Form 10A – Patient Assessment Record – completed by the referring facility/health service</a:t>
            </a:r>
          </a:p>
          <a:p>
            <a:pPr marL="171450" indent="-171450">
              <a:buFont typeface="Arial" panose="020B0604020202020204" pitchFamily="34" charset="0"/>
              <a:buChar char="•"/>
            </a:pPr>
            <a:r>
              <a:rPr lang="en-AU" sz="1000" dirty="0">
                <a:latin typeface="+mj-lt"/>
              </a:rPr>
              <a:t>Form 10B – Patient Care Record – completed by the NEPT Service</a:t>
            </a:r>
          </a:p>
          <a:p>
            <a:pPr marL="171450" indent="-171450">
              <a:buFont typeface="Arial" panose="020B0604020202020204" pitchFamily="34" charset="0"/>
              <a:buChar char="•"/>
            </a:pPr>
            <a:r>
              <a:rPr lang="en-AU" sz="1000" dirty="0">
                <a:latin typeface="+mj-lt"/>
              </a:rPr>
              <a:t>Form 9 – Incident Report – required and completed by the NEPT Service</a:t>
            </a:r>
          </a:p>
          <a:p>
            <a:pPr lvl="0">
              <a:defRPr/>
            </a:pPr>
            <a:endParaRPr lang="en-AU" sz="1000" dirty="0">
              <a:latin typeface="+mj-lt"/>
            </a:endParaRPr>
          </a:p>
          <a:p>
            <a:pPr lvl="0">
              <a:defRPr/>
            </a:pPr>
            <a:r>
              <a:rPr lang="en-AU" sz="1000" b="1" dirty="0">
                <a:latin typeface="+mj-lt"/>
              </a:rPr>
              <a:t>Records must be maintained for each patient transport encounter</a:t>
            </a:r>
          </a:p>
          <a:p>
            <a:pPr marL="171450" lvl="0" indent="-171450">
              <a:buFont typeface="Arial" panose="020B0604020202020204" pitchFamily="34" charset="0"/>
              <a:buChar char="•"/>
              <a:defRPr/>
            </a:pPr>
            <a:r>
              <a:rPr lang="en-AU" sz="1000" dirty="0">
                <a:latin typeface="+mj-lt"/>
              </a:rPr>
              <a:t>Form 10A (Patient Assessment Record Form) will come in a book, providing an original Form with 2 carbon copies</a:t>
            </a:r>
          </a:p>
          <a:p>
            <a:pPr marL="171450" lvl="0" indent="-171450">
              <a:buFont typeface="Arial" panose="020B0604020202020204" pitchFamily="34" charset="0"/>
              <a:buChar char="•"/>
              <a:defRPr/>
            </a:pPr>
            <a:r>
              <a:rPr lang="en-AU" sz="1000" dirty="0">
                <a:latin typeface="+mj-lt"/>
              </a:rPr>
              <a:t>The Referring Facility will keep the original From 10A in the patient’s record, and provides the 2 copies to the NEPT crew</a:t>
            </a:r>
          </a:p>
          <a:p>
            <a:pPr marL="171450" lvl="0" indent="-171450">
              <a:buFont typeface="Arial" panose="020B0604020202020204" pitchFamily="34" charset="0"/>
              <a:buChar char="•"/>
              <a:defRPr/>
            </a:pPr>
            <a:r>
              <a:rPr lang="en-AU" sz="1000" dirty="0">
                <a:latin typeface="+mj-lt"/>
              </a:rPr>
              <a:t>The NEPT crew provide a copy of Form 10A to the Receiving Facility, along with a copy of Form 10B (Patient Care Record Form) </a:t>
            </a:r>
          </a:p>
          <a:p>
            <a:pPr marL="171450" lvl="0" indent="-171450">
              <a:buFont typeface="Arial" panose="020B0604020202020204" pitchFamily="34" charset="0"/>
              <a:buChar char="•"/>
              <a:defRPr/>
            </a:pPr>
            <a:r>
              <a:rPr lang="en-AU" sz="1000" dirty="0">
                <a:latin typeface="+mj-lt"/>
              </a:rPr>
              <a:t>The 2 Forms (10A and 10B) are required for clinical handover by the NEPT service to the Receiving Facility and referred to as the ‘Patient Care Record’.</a:t>
            </a:r>
          </a:p>
          <a:p>
            <a:pPr marL="171450" lvl="0" indent="-171450">
              <a:buFont typeface="Arial" panose="020B0604020202020204" pitchFamily="34" charset="0"/>
              <a:buChar char="•"/>
              <a:defRPr/>
            </a:pPr>
            <a:endParaRPr lang="en-AU" sz="1000" b="1" dirty="0">
              <a:latin typeface="+mj-lt"/>
            </a:endParaRPr>
          </a:p>
          <a:p>
            <a:pPr lvl="0">
              <a:defRPr/>
            </a:pPr>
            <a:r>
              <a:rPr lang="en-AU" sz="1000" b="1" dirty="0">
                <a:latin typeface="+mj-lt"/>
              </a:rPr>
              <a:t>Report critical incidents and near misses</a:t>
            </a:r>
          </a:p>
          <a:p>
            <a:pPr marL="171450" lvl="0" indent="-171450">
              <a:buFont typeface="Arial" panose="020B0604020202020204" pitchFamily="34" charset="0"/>
              <a:buChar char="•"/>
              <a:defRPr/>
            </a:pPr>
            <a:r>
              <a:rPr lang="en-AU" sz="1000" dirty="0">
                <a:latin typeface="+mj-lt"/>
              </a:rPr>
              <a:t>The NEPT service are responsible for recording and reporting critical incidents and near misses to the Department of Health Regulation Unit using Form 9 (Incident Report Form)</a:t>
            </a:r>
          </a:p>
          <a:p>
            <a:endParaRPr lang="en-AU" sz="1100"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4</a:t>
            </a:fld>
            <a:endParaRPr lang="en-AU"/>
          </a:p>
        </p:txBody>
      </p:sp>
      <p:sp>
        <p:nvSpPr>
          <p:cNvPr id="5" name="Footer Placeholder 4">
            <a:extLst>
              <a:ext uri="{FF2B5EF4-FFF2-40B4-BE49-F238E27FC236}">
                <a16:creationId xmlns:a16="http://schemas.microsoft.com/office/drawing/2014/main" id="{CBEC1A38-B87A-4F3E-9496-D7589438D9A9}"/>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688EECF5-1087-482E-A460-D407B1E0070F}"/>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174101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55663"/>
            <a:ext cx="5953125" cy="3348037"/>
          </a:xfrm>
        </p:spPr>
      </p:sp>
      <p:sp>
        <p:nvSpPr>
          <p:cNvPr id="3" name="Notes Placeholder 2"/>
          <p:cNvSpPr>
            <a:spLocks noGrp="1"/>
          </p:cNvSpPr>
          <p:nvPr>
            <p:ph type="body" idx="1"/>
          </p:nvPr>
        </p:nvSpPr>
        <p:spPr>
          <a:xfrm>
            <a:off x="422275" y="4203700"/>
            <a:ext cx="5940000" cy="5040000"/>
          </a:xfrm>
        </p:spPr>
        <p:txBody>
          <a:bodyPr>
            <a:normAutofit fontScale="92500" lnSpcReduction="10000"/>
          </a:bodyPr>
          <a:lstStyle/>
          <a:p>
            <a:pPr lvl="0">
              <a:defRPr/>
            </a:pPr>
            <a:r>
              <a:rPr lang="en-AU" sz="1100" dirty="0">
                <a:latin typeface="+mj-lt"/>
              </a:rPr>
              <a:t>The </a:t>
            </a:r>
            <a:r>
              <a:rPr lang="en-AU" sz="1100" b="1" i="1" dirty="0">
                <a:latin typeface="+mj-lt"/>
              </a:rPr>
              <a:t>Ambulance Service Act 1982 </a:t>
            </a:r>
            <a:r>
              <a:rPr lang="en-AU" sz="1100" dirty="0">
                <a:latin typeface="+mj-lt"/>
              </a:rPr>
              <a:t>provides this definition for NEPT suitable patients</a:t>
            </a:r>
          </a:p>
          <a:p>
            <a:pPr lvl="0">
              <a:defRPr/>
            </a:pPr>
            <a:endParaRPr lang="en-AU" sz="1100" dirty="0">
              <a:latin typeface="+mj-lt"/>
            </a:endParaRPr>
          </a:p>
          <a:p>
            <a:pPr lvl="0">
              <a:defRPr/>
            </a:pPr>
            <a:r>
              <a:rPr lang="en-AU" sz="1100" b="1" dirty="0">
                <a:latin typeface="+mj-lt"/>
              </a:rPr>
              <a:t>NEPT patients are patients </a:t>
            </a:r>
          </a:p>
          <a:p>
            <a:pPr lvl="0">
              <a:defRPr/>
            </a:pPr>
            <a:r>
              <a:rPr lang="en-AU" sz="1100" dirty="0">
                <a:latin typeface="+mj-lt"/>
              </a:rPr>
              <a:t>(a) whose medical needs have been assessed by a member of an approved health profession (RN, Registered Paramedic or Medical Practitioner [MP]) as –</a:t>
            </a:r>
          </a:p>
          <a:p>
            <a:pPr>
              <a:lnSpc>
                <a:spcPct val="90000"/>
              </a:lnSpc>
            </a:pPr>
            <a:r>
              <a:rPr lang="en-AU" sz="1100" dirty="0">
                <a:latin typeface="+mj-lt"/>
              </a:rPr>
              <a:t>     (i) requiring patient transport; and</a:t>
            </a:r>
          </a:p>
          <a:p>
            <a:pPr>
              <a:lnSpc>
                <a:spcPct val="90000"/>
              </a:lnSpc>
            </a:pPr>
            <a:r>
              <a:rPr lang="en-AU" sz="1100" dirty="0">
                <a:latin typeface="+mj-lt"/>
              </a:rPr>
              <a:t>    (ii) not being time-critical or acute; and</a:t>
            </a:r>
          </a:p>
          <a:p>
            <a:pPr>
              <a:lnSpc>
                <a:spcPct val="90000"/>
              </a:lnSpc>
            </a:pPr>
            <a:endParaRPr lang="en-AU" sz="1100" dirty="0">
              <a:latin typeface="+mj-lt"/>
            </a:endParaRPr>
          </a:p>
          <a:p>
            <a:pPr>
              <a:lnSpc>
                <a:spcPct val="90000"/>
              </a:lnSpc>
            </a:pPr>
            <a:r>
              <a:rPr lang="en-AU" sz="1100" dirty="0">
                <a:latin typeface="+mj-lt"/>
              </a:rPr>
              <a:t>And (b) who may require –</a:t>
            </a:r>
          </a:p>
          <a:p>
            <a:pPr>
              <a:lnSpc>
                <a:spcPct val="90000"/>
              </a:lnSpc>
            </a:pPr>
            <a:r>
              <a:rPr lang="en-AU" sz="1100" dirty="0">
                <a:latin typeface="+mj-lt"/>
              </a:rPr>
              <a:t>    (i) basic care and observation; or</a:t>
            </a:r>
          </a:p>
          <a:p>
            <a:pPr>
              <a:lnSpc>
                <a:spcPct val="90000"/>
              </a:lnSpc>
            </a:pPr>
            <a:r>
              <a:rPr lang="en-AU" sz="1100" dirty="0">
                <a:latin typeface="+mj-lt"/>
              </a:rPr>
              <a:t>    (ii) clinical care and monitoring; </a:t>
            </a:r>
          </a:p>
          <a:p>
            <a:pPr lvl="0">
              <a:defRPr/>
            </a:pPr>
            <a:endParaRPr lang="en-AU" sz="1100" dirty="0">
              <a:latin typeface="+mj-lt"/>
            </a:endParaRPr>
          </a:p>
          <a:p>
            <a:pPr lvl="0">
              <a:defRPr/>
            </a:pPr>
            <a:r>
              <a:rPr lang="en-AU" sz="1100" b="1" dirty="0">
                <a:latin typeface="+mj-lt"/>
              </a:rPr>
              <a:t>The new Regulations distinguishes criteria for low and medium acuity patients: </a:t>
            </a:r>
          </a:p>
          <a:p>
            <a:pPr marL="171450" lvl="0" indent="-171450">
              <a:buFont typeface="Arial" panose="020B0604020202020204" pitchFamily="34" charset="0"/>
              <a:buChar char="•"/>
              <a:defRPr/>
            </a:pPr>
            <a:r>
              <a:rPr lang="en-AU" sz="1100" dirty="0">
                <a:latin typeface="+mj-lt"/>
              </a:rPr>
              <a:t>Criteria for all low/medium acuity patients: </a:t>
            </a:r>
          </a:p>
          <a:p>
            <a:pPr marL="628650" lvl="1" indent="-171450">
              <a:buFont typeface="Arial" panose="020B0604020202020204" pitchFamily="34" charset="0"/>
              <a:buChar char="•"/>
              <a:defRPr/>
            </a:pPr>
            <a:r>
              <a:rPr lang="en-AU" sz="1100" dirty="0">
                <a:latin typeface="+mj-lt"/>
              </a:rPr>
              <a:t>Must be at least 2 years of age</a:t>
            </a:r>
          </a:p>
          <a:p>
            <a:pPr marL="628650" lvl="1" indent="-171450">
              <a:buFont typeface="Arial" panose="020B0604020202020204" pitchFamily="34" charset="0"/>
              <a:buChar char="•"/>
              <a:defRPr/>
            </a:pPr>
            <a:r>
              <a:rPr lang="en-AU" sz="1100" dirty="0">
                <a:latin typeface="+mj-lt"/>
              </a:rPr>
              <a:t>Must not be acute or time-critical </a:t>
            </a:r>
          </a:p>
          <a:p>
            <a:pPr marL="628650" lvl="1" indent="-171450">
              <a:buFont typeface="Arial" panose="020B0604020202020204" pitchFamily="34" charset="0"/>
              <a:buChar char="•"/>
              <a:defRPr/>
            </a:pPr>
            <a:r>
              <a:rPr lang="en-AU" sz="1100" dirty="0">
                <a:latin typeface="+mj-lt"/>
              </a:rPr>
              <a:t>Is unlikely to deteriorate while using NEPT </a:t>
            </a:r>
          </a:p>
          <a:p>
            <a:pPr marL="628650" lvl="1" indent="-171450">
              <a:buFont typeface="Arial" panose="020B0604020202020204" pitchFamily="34" charset="0"/>
              <a:buChar char="•"/>
              <a:defRPr/>
            </a:pPr>
            <a:r>
              <a:rPr lang="en-AU" sz="1100" dirty="0">
                <a:latin typeface="+mj-lt"/>
              </a:rPr>
              <a:t>vital signs must be stable and normal for person</a:t>
            </a:r>
          </a:p>
          <a:p>
            <a:pPr marL="628650" lvl="1" indent="-171450">
              <a:buFont typeface="Arial" panose="020B0604020202020204" pitchFamily="34" charset="0"/>
              <a:buChar char="•"/>
              <a:defRPr/>
            </a:pPr>
            <a:r>
              <a:rPr lang="en-AU" sz="1100" dirty="0">
                <a:latin typeface="+mj-lt"/>
              </a:rPr>
              <a:t>Must not have had recent deterioration in respiratory rate as a result of a diagnosed illness or disease</a:t>
            </a:r>
          </a:p>
          <a:p>
            <a:pPr lvl="0">
              <a:defRPr/>
            </a:pPr>
            <a:endParaRPr lang="en-AU" sz="1100" b="1" dirty="0">
              <a:latin typeface="+mj-lt"/>
            </a:endParaRPr>
          </a:p>
          <a:p>
            <a:pPr marL="171450" lvl="0" indent="-171450">
              <a:buFont typeface="Arial" panose="020B0604020202020204" pitchFamily="34" charset="0"/>
              <a:buChar char="•"/>
              <a:defRPr/>
            </a:pPr>
            <a:r>
              <a:rPr lang="en-AU" sz="1100" b="1" dirty="0">
                <a:latin typeface="+mj-lt"/>
              </a:rPr>
              <a:t>Low</a:t>
            </a:r>
            <a:r>
              <a:rPr lang="en-AU" sz="1100" dirty="0">
                <a:latin typeface="+mj-lt"/>
              </a:rPr>
              <a:t> Acuity Patient – must not be a paediatric (must be older that 14 years) and requires basic care and observation</a:t>
            </a:r>
          </a:p>
          <a:p>
            <a:pPr marL="171450" lvl="0" indent="-171450">
              <a:buFont typeface="Arial" panose="020B0604020202020204" pitchFamily="34" charset="0"/>
              <a:buChar char="•"/>
              <a:defRPr/>
            </a:pPr>
            <a:r>
              <a:rPr lang="en-AU" sz="1100" b="1" dirty="0">
                <a:latin typeface="+mj-lt"/>
              </a:rPr>
              <a:t>Medium </a:t>
            </a:r>
            <a:r>
              <a:rPr lang="en-AU" sz="1100" dirty="0">
                <a:latin typeface="+mj-lt"/>
              </a:rPr>
              <a:t>Acuity Patient </a:t>
            </a:r>
            <a:r>
              <a:rPr lang="en-AU" sz="1100" b="1" dirty="0">
                <a:latin typeface="+mj-lt"/>
              </a:rPr>
              <a:t>- </a:t>
            </a:r>
            <a:r>
              <a:rPr lang="en-AU" sz="1100" dirty="0">
                <a:latin typeface="+mj-lt"/>
              </a:rPr>
              <a:t>can be a paediatric (between 2 – 14 years); will require some clinical care and monitoring, and therefore will require a clinical escort to take clinical observations; and document on the Patient Care Record – Form 10B.</a:t>
            </a:r>
          </a:p>
          <a:p>
            <a:pPr lvl="0">
              <a:defRPr/>
            </a:pPr>
            <a:endParaRPr lang="en-AU" sz="1100" dirty="0">
              <a:latin typeface="+mj-lt"/>
            </a:endParaRPr>
          </a:p>
          <a:p>
            <a:pPr marL="171450" lvl="0" indent="-171450">
              <a:buFont typeface="Arial" panose="020B0604020202020204" pitchFamily="34" charset="0"/>
              <a:buChar char="•"/>
              <a:defRPr/>
            </a:pPr>
            <a:r>
              <a:rPr lang="en-AU" sz="1100" b="1" dirty="0">
                <a:latin typeface="+mj-lt"/>
              </a:rPr>
              <a:t>For avoidance of doubt, medium acuity includes: </a:t>
            </a:r>
          </a:p>
          <a:p>
            <a:pPr marL="628650" lvl="1" indent="-171450">
              <a:buFont typeface="Arial" panose="020B0604020202020204" pitchFamily="34" charset="0"/>
              <a:buChar char="•"/>
              <a:defRPr/>
            </a:pPr>
            <a:r>
              <a:rPr lang="en-AU" sz="1100" dirty="0">
                <a:latin typeface="+mj-lt"/>
              </a:rPr>
              <a:t>Paediatrics &gt;2 &lt; 14years </a:t>
            </a:r>
          </a:p>
          <a:p>
            <a:pPr marL="628650" lvl="1" indent="-171450">
              <a:buFont typeface="Arial" panose="020B0604020202020204" pitchFamily="34" charset="0"/>
              <a:buChar char="•"/>
              <a:defRPr/>
            </a:pPr>
            <a:r>
              <a:rPr lang="en-AU" sz="1100" dirty="0">
                <a:latin typeface="+mj-lt"/>
              </a:rPr>
              <a:t>oxygen therapy (if established prior to NEPT services and the patient is stable on it)</a:t>
            </a:r>
          </a:p>
          <a:p>
            <a:pPr marL="628650" lvl="1" indent="-171450">
              <a:buFont typeface="Arial" panose="020B0604020202020204" pitchFamily="34" charset="0"/>
              <a:buChar char="•"/>
              <a:defRPr/>
            </a:pPr>
            <a:r>
              <a:rPr lang="en-AU" sz="1100" dirty="0">
                <a:latin typeface="+mj-lt"/>
              </a:rPr>
              <a:t>A patient that requires active monitoring – </a:t>
            </a:r>
            <a:r>
              <a:rPr lang="en-AU" sz="1100" dirty="0" err="1">
                <a:latin typeface="+mj-lt"/>
              </a:rPr>
              <a:t>ie</a:t>
            </a:r>
            <a:r>
              <a:rPr lang="en-AU" sz="1100" dirty="0">
                <a:latin typeface="+mj-lt"/>
              </a:rPr>
              <a:t>: ‘cardiac monitoring’ to assess a patient’s cardiovascular status, not cardiac rhythm (this would be outside of NEPT scope for low and medium acuity patients)</a:t>
            </a:r>
          </a:p>
          <a:p>
            <a:pPr lvl="0">
              <a:defRPr/>
            </a:pPr>
            <a:endParaRPr lang="en-AU" sz="1100" dirty="0">
              <a:latin typeface="+mj-lt"/>
            </a:endParaRPr>
          </a:p>
          <a:p>
            <a:pPr marL="171450" indent="-171450">
              <a:buFont typeface="Arial" panose="020B0604020202020204" pitchFamily="34" charset="0"/>
              <a:buChar char="•"/>
            </a:pPr>
            <a:r>
              <a:rPr lang="en-AU" sz="1100" b="1" dirty="0">
                <a:latin typeface="+mj-lt"/>
              </a:rPr>
              <a:t>High </a:t>
            </a:r>
            <a:r>
              <a:rPr lang="en-AU" sz="1100" dirty="0">
                <a:latin typeface="+mj-lt"/>
              </a:rPr>
              <a:t>Acuity Patient </a:t>
            </a:r>
            <a:r>
              <a:rPr lang="en-AU" sz="1100" b="1" dirty="0">
                <a:latin typeface="+mj-lt"/>
              </a:rPr>
              <a:t>– is acute and/or time-critical – and therefor not suitable for NEPT</a:t>
            </a:r>
          </a:p>
          <a:p>
            <a:endParaRPr lang="en-AU" sz="1100" b="0"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5</a:t>
            </a:fld>
            <a:endParaRPr lang="en-AU"/>
          </a:p>
        </p:txBody>
      </p:sp>
      <p:sp>
        <p:nvSpPr>
          <p:cNvPr id="5" name="Footer Placeholder 4">
            <a:extLst>
              <a:ext uri="{FF2B5EF4-FFF2-40B4-BE49-F238E27FC236}">
                <a16:creationId xmlns:a16="http://schemas.microsoft.com/office/drawing/2014/main" id="{86EFBB8E-21D5-4CA9-AE6C-D5F1ADF4C6B0}"/>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AA62C436-108D-40B7-958F-E56D7DD9B987}"/>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330573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06450"/>
            <a:ext cx="5953125" cy="3349625"/>
          </a:xfrm>
        </p:spPr>
      </p:sp>
      <p:sp>
        <p:nvSpPr>
          <p:cNvPr id="3" name="Notes Placeholder 2"/>
          <p:cNvSpPr>
            <a:spLocks noGrp="1"/>
          </p:cNvSpPr>
          <p:nvPr>
            <p:ph type="body" idx="1"/>
          </p:nvPr>
        </p:nvSpPr>
        <p:spPr>
          <a:xfrm>
            <a:off x="422274" y="4385308"/>
            <a:ext cx="5953125" cy="3908614"/>
          </a:xfrm>
        </p:spPr>
        <p:txBody>
          <a:bodyPr/>
          <a:lstStyle/>
          <a:p>
            <a:pPr lvl="0"/>
            <a:r>
              <a:rPr lang="en-AU" dirty="0"/>
              <a:t>Low Acuity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 a paediatric (14 years or older)</a:t>
            </a:r>
            <a:endParaRPr lang="en-US" dirty="0"/>
          </a:p>
          <a:p>
            <a:pPr lvl="0"/>
            <a:r>
              <a:rPr lang="en-AU" dirty="0"/>
              <a:t>Require only basic care and observation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solidFill>
                  <a:schemeClr val="tx1"/>
                </a:solidFill>
              </a:rPr>
              <a:t>Stable </a:t>
            </a:r>
            <a:r>
              <a:rPr lang="en-AU" dirty="0">
                <a:solidFill>
                  <a:schemeClr val="tx1"/>
                </a:solidFill>
              </a:rPr>
              <a:t>Not time critical or acute</a:t>
            </a:r>
            <a:endParaRPr lang="en-US" dirty="0">
              <a:solidFill>
                <a:schemeClr val="tx1"/>
              </a:solidFill>
            </a:endParaRPr>
          </a:p>
          <a:p>
            <a:pPr lvl="0"/>
            <a:r>
              <a:rPr lang="en-AU" dirty="0">
                <a:solidFill>
                  <a:schemeClr val="tx1"/>
                </a:solidFill>
              </a:rPr>
              <a:t>Not likely to deteriorate during transport</a:t>
            </a:r>
            <a:endParaRPr lang="en-US" dirty="0">
              <a:solidFill>
                <a:schemeClr val="tx1"/>
              </a:solidFill>
            </a:endParaRPr>
          </a:p>
          <a:p>
            <a:pPr lvl="0"/>
            <a:r>
              <a:rPr lang="en-AU" dirty="0">
                <a:solidFill>
                  <a:schemeClr val="tx1"/>
                </a:solidFill>
              </a:rPr>
              <a:t>Have </a:t>
            </a:r>
            <a:r>
              <a:rPr lang="en-AU" u="none" dirty="0">
                <a:solidFill>
                  <a:schemeClr val="tx1"/>
                </a:solidFill>
              </a:rPr>
              <a:t>NOT</a:t>
            </a:r>
            <a:r>
              <a:rPr lang="en-AU" dirty="0">
                <a:solidFill>
                  <a:schemeClr val="tx1"/>
                </a:solidFill>
              </a:rPr>
              <a:t> had recent deterioration in respiratory rate as a result of a diagnosed illness or disease </a:t>
            </a:r>
            <a:endParaRPr lang="en-US" dirty="0">
              <a:solidFill>
                <a:schemeClr val="tx1"/>
              </a:solidFill>
            </a:endParaRPr>
          </a:p>
          <a:p>
            <a:pPr lvl="0"/>
            <a:r>
              <a:rPr lang="en-AU" dirty="0"/>
              <a:t>Medium Acuity </a:t>
            </a:r>
            <a:endParaRPr lang="en-US" dirty="0"/>
          </a:p>
          <a:p>
            <a:pPr lvl="0"/>
            <a:r>
              <a:rPr lang="en-AU" dirty="0"/>
              <a:t>Can be a paediatric (Between 2 - 14 years)</a:t>
            </a:r>
            <a:endParaRPr lang="en-US" dirty="0"/>
          </a:p>
          <a:p>
            <a:pPr lvl="0"/>
            <a:r>
              <a:rPr lang="en-AU" dirty="0"/>
              <a:t>Requires clinical care and monitoring – </a:t>
            </a:r>
            <a:r>
              <a:rPr lang="en-AU" dirty="0">
                <a:solidFill>
                  <a:schemeClr val="tx1"/>
                </a:solidFill>
              </a:rPr>
              <a:t>clinical escort</a:t>
            </a:r>
            <a:endParaRPr lang="en-US"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523A96E2-A5B0-410F-A2ED-70704C890E86}" type="slidenum">
              <a:rPr lang="en-AU" smtClean="0"/>
              <a:t>6</a:t>
            </a:fld>
            <a:endParaRPr lang="en-AU"/>
          </a:p>
        </p:txBody>
      </p:sp>
      <p:sp>
        <p:nvSpPr>
          <p:cNvPr id="5" name="Footer Placeholder 4">
            <a:extLst>
              <a:ext uri="{FF2B5EF4-FFF2-40B4-BE49-F238E27FC236}">
                <a16:creationId xmlns:a16="http://schemas.microsoft.com/office/drawing/2014/main" id="{9EAC40B9-5FEE-4582-9FF5-FD7CB6A6CC53}"/>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32AB2727-6145-431E-81F3-73D90863276D}"/>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259765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50900"/>
            <a:ext cx="5953125"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3A96E2-A5B0-410F-A2ED-70704C890E86}" type="slidenum">
              <a:rPr lang="en-AU" smtClean="0"/>
              <a:t>7</a:t>
            </a:fld>
            <a:endParaRPr lang="en-AU"/>
          </a:p>
        </p:txBody>
      </p:sp>
      <p:sp>
        <p:nvSpPr>
          <p:cNvPr id="5" name="Footer Placeholder 4">
            <a:extLst>
              <a:ext uri="{FF2B5EF4-FFF2-40B4-BE49-F238E27FC236}">
                <a16:creationId xmlns:a16="http://schemas.microsoft.com/office/drawing/2014/main" id="{E9857433-0BD4-4C7B-BDB3-2A6353D27D1E}"/>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E0E8BA37-DFF5-44B1-9024-5C09F7699868}"/>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227077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913" y="901700"/>
            <a:ext cx="6059487" cy="3409950"/>
          </a:xfrm>
        </p:spPr>
      </p:sp>
      <p:sp>
        <p:nvSpPr>
          <p:cNvPr id="3" name="Notes Placeholder 2"/>
          <p:cNvSpPr>
            <a:spLocks noGrp="1"/>
          </p:cNvSpPr>
          <p:nvPr>
            <p:ph type="body" idx="1"/>
          </p:nvPr>
        </p:nvSpPr>
        <p:spPr>
          <a:xfrm>
            <a:off x="325343" y="4311650"/>
            <a:ext cx="6050057" cy="4867906"/>
          </a:xfrm>
        </p:spPr>
        <p:txBody>
          <a:bodyPr>
            <a:normAutofit fontScale="92500"/>
          </a:bodyPr>
          <a:lstStyle/>
          <a:p>
            <a:r>
              <a:rPr lang="en-AU" sz="1100" b="1" dirty="0">
                <a:latin typeface="+mj-lt"/>
              </a:rPr>
              <a:t>Referring facility responsibilities</a:t>
            </a:r>
          </a:p>
          <a:p>
            <a:r>
              <a:rPr lang="en-AU" sz="1100" b="1" dirty="0">
                <a:latin typeface="+mj-lt"/>
              </a:rPr>
              <a:t>Form 10 A Patient Assessment </a:t>
            </a:r>
          </a:p>
          <a:p>
            <a:endParaRPr lang="en-AU" sz="1100" b="1" dirty="0">
              <a:latin typeface="+mj-lt"/>
            </a:endParaRPr>
          </a:p>
          <a:p>
            <a:pPr marL="171450" indent="-171450">
              <a:buFont typeface="Arial" panose="020B0604020202020204" pitchFamily="34" charset="0"/>
              <a:buChar char="•"/>
            </a:pPr>
            <a:r>
              <a:rPr lang="en-AU" sz="1100" dirty="0">
                <a:latin typeface="+mj-lt"/>
              </a:rPr>
              <a:t>Must be undertaken by an approved</a:t>
            </a:r>
            <a:r>
              <a:rPr lang="en-AU" sz="1100" baseline="0" dirty="0">
                <a:latin typeface="+mj-lt"/>
              </a:rPr>
              <a:t> health professional – (MP, RN or Registered Paramedic) to determine whether NEPT is suitable and assess for low or medium acuity</a:t>
            </a:r>
          </a:p>
          <a:p>
            <a:endParaRPr lang="en-AU" sz="1100" baseline="0" dirty="0">
              <a:latin typeface="+mj-lt"/>
            </a:endParaRPr>
          </a:p>
          <a:p>
            <a:pPr marL="171450" indent="-171450">
              <a:buFont typeface="Arial" panose="020B0604020202020204" pitchFamily="34" charset="0"/>
              <a:buChar char="•"/>
            </a:pPr>
            <a:r>
              <a:rPr lang="en-AU" sz="1100" dirty="0">
                <a:latin typeface="+mj-lt"/>
              </a:rPr>
              <a:t>The assessment requires critical thinking about the patient’s suitability and clinical needs during transport.</a:t>
            </a:r>
          </a:p>
          <a:p>
            <a:pPr marL="628650" lvl="1" indent="-171450">
              <a:buFont typeface="Arial" panose="020B0604020202020204" pitchFamily="34" charset="0"/>
              <a:buChar char="•"/>
              <a:defRPr/>
            </a:pPr>
            <a:r>
              <a:rPr lang="en-AU" sz="1100" dirty="0">
                <a:latin typeface="+mj-lt"/>
              </a:rPr>
              <a:t>consider the reason for transport, their comorbidities, existing conditions, current care and treatments, are they post-op, are they stable, is their pain under control, are there any language barriers, what is their cognitive state, are they mobile, are there any precautions for this patient?</a:t>
            </a:r>
          </a:p>
          <a:p>
            <a:pPr marL="628650" lvl="1" indent="-171450">
              <a:buFont typeface="Arial" panose="020B0604020202020204" pitchFamily="34" charset="0"/>
              <a:buChar char="•"/>
              <a:defRPr/>
            </a:pPr>
            <a:r>
              <a:rPr lang="en-AU" sz="1100" dirty="0">
                <a:latin typeface="+mj-lt"/>
              </a:rPr>
              <a:t>is a clinical escort is required, and does the clinical escort need specific knowledge and skills?</a:t>
            </a:r>
          </a:p>
          <a:p>
            <a:pPr marL="628650" lvl="1" indent="-171450">
              <a:buFont typeface="Arial" panose="020B0604020202020204" pitchFamily="34" charset="0"/>
              <a:buChar char="•"/>
              <a:defRPr/>
            </a:pPr>
            <a:endParaRPr lang="en-AU" sz="1100" dirty="0">
              <a:latin typeface="+mj-lt"/>
            </a:endParaRPr>
          </a:p>
          <a:p>
            <a:pPr marL="171450" lvl="0" indent="-171450">
              <a:buFont typeface="Arial" panose="020B0604020202020204" pitchFamily="34" charset="0"/>
              <a:buChar char="•"/>
              <a:defRPr/>
            </a:pPr>
            <a:r>
              <a:rPr lang="en-AU" sz="1100" dirty="0">
                <a:latin typeface="+mj-lt"/>
              </a:rPr>
              <a:t>Is there any clinical requirements that require care, monitoring, observations, and documentation?</a:t>
            </a:r>
          </a:p>
          <a:p>
            <a:pPr marL="628650" lvl="1" indent="-171450">
              <a:buFont typeface="Arial" panose="020B0604020202020204" pitchFamily="34" charset="0"/>
              <a:buChar char="•"/>
              <a:defRPr/>
            </a:pPr>
            <a:r>
              <a:rPr lang="en-AU" sz="1100" dirty="0">
                <a:latin typeface="+mj-lt"/>
              </a:rPr>
              <a:t>is any specific equipment required?</a:t>
            </a:r>
          </a:p>
          <a:p>
            <a:pPr lvl="0">
              <a:defRPr/>
            </a:pPr>
            <a:endParaRPr lang="en-AU" sz="1100" dirty="0">
              <a:latin typeface="+mj-lt"/>
            </a:endParaRPr>
          </a:p>
          <a:p>
            <a:pPr marL="171450" lvl="0" indent="-171450">
              <a:buFont typeface="Arial" panose="020B0604020202020204" pitchFamily="34" charset="0"/>
              <a:buChar char="•"/>
              <a:defRPr/>
            </a:pPr>
            <a:r>
              <a:rPr lang="en-AU" sz="1100" dirty="0">
                <a:latin typeface="+mj-lt"/>
              </a:rPr>
              <a:t>What is the likelihood of the patient deteriorating based on their current clinical status, and progress last few days?</a:t>
            </a:r>
          </a:p>
          <a:p>
            <a:pPr lvl="0">
              <a:defRPr/>
            </a:pPr>
            <a:endParaRPr lang="en-AU" sz="1100" dirty="0">
              <a:latin typeface="+mj-lt"/>
            </a:endParaRPr>
          </a:p>
          <a:p>
            <a:pPr marL="171450" lvl="0" indent="-171450">
              <a:buFont typeface="Arial" panose="020B0604020202020204" pitchFamily="34" charset="0"/>
              <a:buChar char="•"/>
              <a:defRPr/>
            </a:pPr>
            <a:r>
              <a:rPr lang="en-AU" sz="1100" dirty="0">
                <a:latin typeface="+mj-lt"/>
              </a:rPr>
              <a:t>Are there any unforeseen risks to consider </a:t>
            </a:r>
            <a:r>
              <a:rPr lang="en-AU" sz="1100" dirty="0" err="1">
                <a:latin typeface="+mj-lt"/>
              </a:rPr>
              <a:t>ie</a:t>
            </a:r>
            <a:r>
              <a:rPr lang="en-AU" sz="1100" dirty="0">
                <a:latin typeface="+mj-lt"/>
              </a:rPr>
              <a:t>: what if held the NEPT vehicle was held up in traffic … is patient likely to require pain relief?</a:t>
            </a:r>
          </a:p>
          <a:p>
            <a:pPr marL="171450" lvl="0" indent="-171450">
              <a:buFont typeface="Arial" panose="020B0604020202020204" pitchFamily="34" charset="0"/>
              <a:buChar char="•"/>
              <a:defRPr/>
            </a:pPr>
            <a:endParaRPr lang="en-AU" sz="1100" dirty="0">
              <a:latin typeface="+mj-lt"/>
            </a:endParaRPr>
          </a:p>
          <a:p>
            <a:pPr marL="171450" lvl="0" indent="-171450">
              <a:buFont typeface="Arial" panose="020B0604020202020204" pitchFamily="34" charset="0"/>
              <a:buChar char="•"/>
              <a:defRPr/>
            </a:pPr>
            <a:r>
              <a:rPr lang="en-AU" sz="1100" dirty="0">
                <a:latin typeface="+mj-lt"/>
              </a:rPr>
              <a:t>If patient is palliative – Need to consider if Advanced Care Directive is in place or not? If the patient arrested in transit … should the crew undertake CPR?</a:t>
            </a:r>
          </a:p>
          <a:p>
            <a:pPr marR="0" lvl="0" algn="l" defTabSz="914400" rtl="0" eaLnBrk="1" fontAlgn="auto" latinLnBrk="0" hangingPunct="1">
              <a:lnSpc>
                <a:spcPct val="100000"/>
              </a:lnSpc>
              <a:spcBef>
                <a:spcPts val="0"/>
              </a:spcBef>
              <a:spcAft>
                <a:spcPts val="0"/>
              </a:spcAft>
              <a:buClrTx/>
              <a:buSzTx/>
              <a:tabLst/>
              <a:defRPr/>
            </a:pPr>
            <a:endParaRPr lang="en-AU" sz="1100" dirty="0">
              <a:latin typeface="+mj-lt"/>
            </a:endParaRPr>
          </a:p>
          <a:p>
            <a:pPr marL="0" indent="0">
              <a:buFontTx/>
              <a:buNone/>
            </a:pPr>
            <a:endParaRPr lang="en-AU" sz="1100" b="1" baseline="0" dirty="0">
              <a:latin typeface="+mj-lt"/>
            </a:endParaRPr>
          </a:p>
          <a:p>
            <a:pPr marL="0" indent="0">
              <a:buFontTx/>
              <a:buNone/>
            </a:pPr>
            <a:r>
              <a:rPr lang="en-AU" sz="1100" b="1" baseline="0" dirty="0">
                <a:latin typeface="+mj-lt"/>
              </a:rPr>
              <a:t>Endorsement of Patient Assessment Record </a:t>
            </a:r>
          </a:p>
          <a:p>
            <a:pPr marL="171450" indent="-171450">
              <a:buFont typeface="Arial" panose="020B0604020202020204" pitchFamily="34" charset="0"/>
              <a:buChar char="•"/>
            </a:pPr>
            <a:r>
              <a:rPr lang="en-AU" sz="1100" dirty="0">
                <a:latin typeface="+mj-lt"/>
              </a:rPr>
              <a:t>Level of responsibility *</a:t>
            </a:r>
          </a:p>
          <a:p>
            <a:pPr marL="171450" indent="-171450">
              <a:buFont typeface="Arial" panose="020B0604020202020204" pitchFamily="34" charset="0"/>
              <a:buChar char="•"/>
            </a:pPr>
            <a:r>
              <a:rPr lang="en-AU" sz="1100" dirty="0">
                <a:latin typeface="+mj-lt"/>
              </a:rPr>
              <a:t>Only a MP or the most Senior RN employed by and available at the facility can clinically endorse an assessment undertaken on a patient as suitable for NEPT.</a:t>
            </a:r>
          </a:p>
          <a:p>
            <a:pPr marL="0" indent="0">
              <a:buFontTx/>
              <a:buNone/>
            </a:pPr>
            <a:endParaRPr lang="en-AU" sz="11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8</a:t>
            </a:fld>
            <a:endParaRPr lang="en-AU"/>
          </a:p>
        </p:txBody>
      </p:sp>
      <p:sp>
        <p:nvSpPr>
          <p:cNvPr id="5" name="Footer Placeholder 4">
            <a:extLst>
              <a:ext uri="{FF2B5EF4-FFF2-40B4-BE49-F238E27FC236}">
                <a16:creationId xmlns:a16="http://schemas.microsoft.com/office/drawing/2014/main" id="{FE915AE1-BD89-4386-A866-B5FD5E851484}"/>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5829175E-B1B7-4F3F-A8CA-63AE0514005D}"/>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94481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44550"/>
            <a:ext cx="5953125" cy="3349625"/>
          </a:xfrm>
        </p:spPr>
      </p:sp>
      <p:sp>
        <p:nvSpPr>
          <p:cNvPr id="3" name="Notes Placeholder 2"/>
          <p:cNvSpPr>
            <a:spLocks noGrp="1"/>
          </p:cNvSpPr>
          <p:nvPr>
            <p:ph type="body" idx="1"/>
          </p:nvPr>
        </p:nvSpPr>
        <p:spPr>
          <a:xfrm>
            <a:off x="422274" y="4399799"/>
            <a:ext cx="5953125" cy="4682289"/>
          </a:xfrm>
        </p:spPr>
        <p:txBody>
          <a:bodyPr>
            <a:normAutofit/>
          </a:bodyPr>
          <a:lstStyle/>
          <a:p>
            <a:pPr lvl="0">
              <a:defRPr/>
            </a:pPr>
            <a:r>
              <a:rPr lang="en-AU" b="1" dirty="0">
                <a:latin typeface="+mj-lt"/>
              </a:rPr>
              <a:t>Private Patient in a private HSE</a:t>
            </a:r>
          </a:p>
          <a:p>
            <a:pPr lvl="0">
              <a:defRPr/>
            </a:pPr>
            <a:endParaRPr lang="en-AU" b="1" u="sng" dirty="0">
              <a:latin typeface="+mj-lt"/>
            </a:endParaRPr>
          </a:p>
          <a:p>
            <a:pPr marL="171450" indent="-171450">
              <a:buFont typeface="Arial" panose="020B0604020202020204" pitchFamily="34" charset="0"/>
              <a:buChar char="•"/>
            </a:pPr>
            <a:r>
              <a:rPr lang="en-AU" dirty="0">
                <a:latin typeface="+mj-lt"/>
              </a:rPr>
              <a:t>Low and medium acuity patients </a:t>
            </a:r>
            <a:r>
              <a:rPr lang="en-AU" i="1" dirty="0">
                <a:latin typeface="+mj-lt"/>
              </a:rPr>
              <a:t>MUST </a:t>
            </a:r>
            <a:r>
              <a:rPr lang="en-AU" i="1" u="sng" dirty="0">
                <a:latin typeface="+mj-lt"/>
              </a:rPr>
              <a:t>NOT</a:t>
            </a:r>
            <a:r>
              <a:rPr lang="en-AU" i="1" dirty="0">
                <a:latin typeface="+mj-lt"/>
              </a:rPr>
              <a:t> BE  </a:t>
            </a:r>
            <a:r>
              <a:rPr lang="en-AU" dirty="0">
                <a:latin typeface="+mj-lt"/>
              </a:rPr>
              <a:t>acute or have time-critical medical needs</a:t>
            </a:r>
            <a:endParaRPr lang="en-AU" i="1" dirty="0">
              <a:latin typeface="+mj-lt"/>
            </a:endParaRPr>
          </a:p>
          <a:p>
            <a:pPr marL="171450" indent="-171450">
              <a:buFont typeface="Arial" panose="020B0604020202020204" pitchFamily="34" charset="0"/>
              <a:buChar char="•"/>
            </a:pPr>
            <a:endParaRPr lang="en-AU" dirty="0">
              <a:latin typeface="+mj-lt"/>
            </a:endParaRPr>
          </a:p>
          <a:p>
            <a:pPr marL="171450" indent="-171450">
              <a:buFont typeface="Arial" panose="020B0604020202020204" pitchFamily="34" charset="0"/>
              <a:buChar char="•"/>
            </a:pPr>
            <a:r>
              <a:rPr lang="en-AU" dirty="0">
                <a:latin typeface="+mj-lt"/>
              </a:rPr>
              <a:t>Low acuity can be transported by qualified PTOs </a:t>
            </a:r>
          </a:p>
          <a:p>
            <a:pPr marL="171450" indent="-171450">
              <a:buFont typeface="Arial" panose="020B0604020202020204" pitchFamily="34" charset="0"/>
              <a:buChar char="•"/>
            </a:pPr>
            <a:r>
              <a:rPr lang="en-AU" dirty="0">
                <a:latin typeface="+mj-lt"/>
              </a:rPr>
              <a:t>therefore the patient </a:t>
            </a:r>
            <a:r>
              <a:rPr lang="en-AU" i="1" dirty="0">
                <a:latin typeface="+mj-lt"/>
              </a:rPr>
              <a:t>MUST BE </a:t>
            </a:r>
            <a:r>
              <a:rPr lang="en-AU" dirty="0">
                <a:latin typeface="+mj-lt"/>
              </a:rPr>
              <a:t>clinically stable and unlikely to deteriorate on-route, 14 years or older &amp; only require a basic level of care and observation</a:t>
            </a:r>
          </a:p>
          <a:p>
            <a:pPr marL="171450" indent="-171450">
              <a:buFont typeface="Arial" panose="020B0604020202020204" pitchFamily="34" charset="0"/>
              <a:buChar char="•"/>
            </a:pPr>
            <a:endParaRPr lang="en-AU" dirty="0">
              <a:latin typeface="+mj-lt"/>
            </a:endParaRPr>
          </a:p>
          <a:p>
            <a:pPr marL="171450" indent="-171450">
              <a:buFont typeface="Arial" panose="020B0604020202020204" pitchFamily="34" charset="0"/>
              <a:buChar char="•"/>
            </a:pPr>
            <a:r>
              <a:rPr lang="en-AU" dirty="0">
                <a:latin typeface="+mj-lt"/>
              </a:rPr>
              <a:t>Medium patient can be transported by PTO with a clinical escort.  </a:t>
            </a:r>
          </a:p>
          <a:p>
            <a:pPr marL="171450" indent="-171450">
              <a:buFont typeface="Arial" panose="020B0604020202020204" pitchFamily="34" charset="0"/>
              <a:buChar char="•"/>
            </a:pPr>
            <a:r>
              <a:rPr lang="en-AU" dirty="0">
                <a:latin typeface="+mj-lt"/>
              </a:rPr>
              <a:t>Patient MUST </a:t>
            </a:r>
            <a:r>
              <a:rPr lang="en-AU" i="1" dirty="0">
                <a:latin typeface="+mj-lt"/>
              </a:rPr>
              <a:t>BE </a:t>
            </a:r>
            <a:r>
              <a:rPr lang="en-AU" dirty="0">
                <a:latin typeface="+mj-lt"/>
              </a:rPr>
              <a:t>&gt; than 2 </a:t>
            </a:r>
            <a:r>
              <a:rPr lang="en-AU" dirty="0" err="1">
                <a:latin typeface="+mj-lt"/>
              </a:rPr>
              <a:t>yrs</a:t>
            </a:r>
            <a:r>
              <a:rPr lang="en-AU" dirty="0">
                <a:latin typeface="+mj-lt"/>
              </a:rPr>
              <a:t> &amp; be clinically stable</a:t>
            </a:r>
          </a:p>
          <a:p>
            <a:pPr marL="171450" indent="-171450">
              <a:buFont typeface="Arial" panose="020B0604020202020204" pitchFamily="34" charset="0"/>
              <a:buChar char="•"/>
            </a:pPr>
            <a:r>
              <a:rPr lang="en-AU" dirty="0">
                <a:latin typeface="+mj-lt"/>
              </a:rPr>
              <a:t>A medium acuity patient may have additional comorbidities, existing conditions, or had treatments that require low level clinical care and/or observation </a:t>
            </a:r>
          </a:p>
          <a:p>
            <a:pPr marL="171450" indent="-171450">
              <a:buFont typeface="Arial" panose="020B0604020202020204" pitchFamily="34" charset="0"/>
              <a:buChar char="•"/>
            </a:pPr>
            <a:r>
              <a:rPr lang="en-AU" dirty="0">
                <a:latin typeface="+mj-lt"/>
              </a:rPr>
              <a:t>MUST HAVE a clinical escort (EN, RN, Registered Paramedic, or MP) with the knowledge and skill required to provide clinical care (within SOP), document appropriately, accompany the PTO and handover using ISBAR to receiving facility.</a:t>
            </a:r>
          </a:p>
          <a:p>
            <a:pPr marL="171450" indent="-171450">
              <a:buFont typeface="Arial" panose="020B0604020202020204" pitchFamily="34" charset="0"/>
              <a:buChar char="•"/>
            </a:pPr>
            <a:endParaRPr lang="en-AU" dirty="0">
              <a:latin typeface="+mj-lt"/>
            </a:endParaRPr>
          </a:p>
          <a:p>
            <a:pPr marL="171450" lvl="0" indent="-171450">
              <a:buFont typeface="Arial" panose="020B0604020202020204" pitchFamily="34" charset="0"/>
              <a:buChar char="•"/>
              <a:defRPr/>
            </a:pPr>
            <a:r>
              <a:rPr lang="en-AU" dirty="0">
                <a:latin typeface="+mj-lt"/>
              </a:rPr>
              <a:t>If any question re acuity – discuss with AT’s Health Transport Service Co-Ordinator Centre HTSCC 1300 513 927</a:t>
            </a:r>
          </a:p>
          <a:p>
            <a:pPr marL="628650" lvl="1" indent="-171450">
              <a:buFont typeface="Wingdings" panose="05000000000000000000" pitchFamily="2" charset="2"/>
              <a:buChar char="Ø"/>
            </a:pPr>
            <a:r>
              <a:rPr lang="en-AU" dirty="0">
                <a:latin typeface="+mj-lt"/>
              </a:rPr>
              <a:t>If agreed medium – transfer by private NEPT with clinical escort</a:t>
            </a:r>
          </a:p>
          <a:p>
            <a:pPr marL="628650" lvl="1" indent="-171450">
              <a:buFont typeface="Wingdings" panose="05000000000000000000" pitchFamily="2" charset="2"/>
              <a:buChar char="Ø"/>
            </a:pPr>
            <a:r>
              <a:rPr lang="en-AU" dirty="0">
                <a:latin typeface="+mj-lt"/>
              </a:rPr>
              <a:t>If assessed as borderline medium/high acuity – transfer by AT</a:t>
            </a:r>
          </a:p>
          <a:p>
            <a:pPr marL="171450" indent="-171450">
              <a:buFont typeface="Arial" panose="020B0604020202020204" pitchFamily="34" charset="0"/>
              <a:buChar char="•"/>
            </a:pPr>
            <a:endParaRPr lang="en-AU" dirty="0">
              <a:latin typeface="+mj-lt"/>
            </a:endParaRPr>
          </a:p>
          <a:p>
            <a:pPr marL="171450" indent="-171450">
              <a:buFont typeface="Arial" panose="020B0604020202020204" pitchFamily="34" charset="0"/>
              <a:buChar char="•"/>
            </a:pPr>
            <a:r>
              <a:rPr lang="en-AU" dirty="0">
                <a:latin typeface="+mj-lt"/>
              </a:rPr>
              <a:t>Refer to NEPT BOOKING FLOWCHART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latin typeface="+mj-lt"/>
            </a:endParaRPr>
          </a:p>
        </p:txBody>
      </p:sp>
      <p:sp>
        <p:nvSpPr>
          <p:cNvPr id="4" name="Slide Number Placeholder 3"/>
          <p:cNvSpPr>
            <a:spLocks noGrp="1"/>
          </p:cNvSpPr>
          <p:nvPr>
            <p:ph type="sldNum" sz="quarter" idx="5"/>
          </p:nvPr>
        </p:nvSpPr>
        <p:spPr/>
        <p:txBody>
          <a:bodyPr/>
          <a:lstStyle/>
          <a:p>
            <a:fld id="{523A96E2-A5B0-410F-A2ED-70704C890E86}" type="slidenum">
              <a:rPr lang="en-AU" smtClean="0"/>
              <a:t>9</a:t>
            </a:fld>
            <a:endParaRPr lang="en-AU"/>
          </a:p>
        </p:txBody>
      </p:sp>
      <p:sp>
        <p:nvSpPr>
          <p:cNvPr id="5" name="Footer Placeholder 4">
            <a:extLst>
              <a:ext uri="{FF2B5EF4-FFF2-40B4-BE49-F238E27FC236}">
                <a16:creationId xmlns:a16="http://schemas.microsoft.com/office/drawing/2014/main" id="{C28A0D2B-8339-4EA5-9388-4A166ECCE090}"/>
              </a:ext>
            </a:extLst>
          </p:cNvPr>
          <p:cNvSpPr>
            <a:spLocks noGrp="1"/>
          </p:cNvSpPr>
          <p:nvPr>
            <p:ph type="ftr" sz="quarter" idx="4"/>
          </p:nvPr>
        </p:nvSpPr>
        <p:spPr/>
        <p:txBody>
          <a:bodyPr/>
          <a:lstStyle/>
          <a:p>
            <a:r>
              <a:rPr lang="en-AU"/>
              <a:t>Regulation Unit</a:t>
            </a:r>
          </a:p>
        </p:txBody>
      </p:sp>
      <p:sp>
        <p:nvSpPr>
          <p:cNvPr id="6" name="Header Placeholder 5">
            <a:extLst>
              <a:ext uri="{FF2B5EF4-FFF2-40B4-BE49-F238E27FC236}">
                <a16:creationId xmlns:a16="http://schemas.microsoft.com/office/drawing/2014/main" id="{BBAC09DA-B86F-436C-8FEC-966299355DBC}"/>
              </a:ext>
            </a:extLst>
          </p:cNvPr>
          <p:cNvSpPr>
            <a:spLocks noGrp="1"/>
          </p:cNvSpPr>
          <p:nvPr>
            <p:ph type="hdr" sz="quarter"/>
          </p:nvPr>
        </p:nvSpPr>
        <p:spPr/>
        <p:txBody>
          <a:bodyPr/>
          <a:lstStyle/>
          <a:p>
            <a:r>
              <a:rPr lang="en-AU"/>
              <a:t>NEPT Education - Providers PTOs Escorts</a:t>
            </a:r>
            <a:endParaRPr lang="en-AU" dirty="0"/>
          </a:p>
        </p:txBody>
      </p:sp>
    </p:spTree>
    <p:extLst>
      <p:ext uri="{BB962C8B-B14F-4D97-AF65-F5344CB8AC3E}">
        <p14:creationId xmlns:p14="http://schemas.microsoft.com/office/powerpoint/2010/main" val="111827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sic Layout">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AU"/>
          </a:p>
        </p:txBody>
      </p:sp>
      <p:sp>
        <p:nvSpPr>
          <p:cNvPr id="7" name="Content Placeholder 6"/>
          <p:cNvSpPr>
            <a:spLocks noGrp="1"/>
          </p:cNvSpPr>
          <p:nvPr>
            <p:ph sz="quarter" idx="10"/>
          </p:nvPr>
        </p:nvSpPr>
        <p:spPr>
          <a:xfrm>
            <a:off x="838200" y="1873249"/>
            <a:ext cx="10515600" cy="360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1363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094F78-E07E-44C0-8319-19D78CEE170F}" type="datetimeFigureOut">
              <a:rPr lang="en-US" smtClean="0"/>
              <a:pPr>
                <a:defRPr/>
              </a:pPr>
              <a:t>11/13/2019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4D7166-D7D4-4A4A-B876-05FAF798A0EC}" type="slidenum">
              <a:rPr lang="en-AU" altLang="en-US" smtClean="0"/>
              <a:pPr>
                <a:defRPr/>
              </a:pPr>
              <a:t>‹#›</a:t>
            </a:fld>
            <a:endParaRPr lang="en-AU" altLang="en-US"/>
          </a:p>
        </p:txBody>
      </p:sp>
    </p:spTree>
    <p:extLst>
      <p:ext uri="{BB962C8B-B14F-4D97-AF65-F5344CB8AC3E}">
        <p14:creationId xmlns:p14="http://schemas.microsoft.com/office/powerpoint/2010/main" val="33516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824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solidFill>
                  <a:schemeClr val="bg1"/>
                </a:solidFill>
              </a:defRPr>
            </a:lvl1pPr>
          </a:lstStyle>
          <a:p>
            <a:r>
              <a:rPr lang="en-US"/>
              <a:t>Click to edit Master title style</a:t>
            </a:r>
            <a:endParaRPr lang="en-AU" dirty="0"/>
          </a:p>
        </p:txBody>
      </p:sp>
      <p:sp>
        <p:nvSpPr>
          <p:cNvPr id="4" name="Content Placeholder 3"/>
          <p:cNvSpPr>
            <a:spLocks noGrp="1"/>
          </p:cNvSpPr>
          <p:nvPr>
            <p:ph sz="quarter" idx="10"/>
          </p:nvPr>
        </p:nvSpPr>
        <p:spPr>
          <a:xfrm>
            <a:off x="838200" y="1841501"/>
            <a:ext cx="10515600" cy="35544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7042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897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094F78-E07E-44C0-8319-19D78CEE170F}" type="datetimeFigureOut">
              <a:rPr lang="en-US" smtClean="0"/>
              <a:pPr>
                <a:defRPr/>
              </a:pPr>
              <a:t>11/13/2019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4D7166-D7D4-4A4A-B876-05FAF798A0EC}" type="slidenum">
              <a:rPr lang="en-AU" altLang="en-US" smtClean="0"/>
              <a:pPr>
                <a:defRPr/>
              </a:pPr>
              <a:t>‹#›</a:t>
            </a:fld>
            <a:endParaRPr lang="en-AU" altLang="en-US"/>
          </a:p>
        </p:txBody>
      </p:sp>
    </p:spTree>
    <p:extLst>
      <p:ext uri="{BB962C8B-B14F-4D97-AF65-F5344CB8AC3E}">
        <p14:creationId xmlns:p14="http://schemas.microsoft.com/office/powerpoint/2010/main" val="123740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397" y="394422"/>
            <a:ext cx="10980496"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609397" y="1864446"/>
            <a:ext cx="10980496" cy="3081597"/>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721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solidFill>
                  <a:schemeClr val="bg1"/>
                </a:solidFill>
              </a:defRPr>
            </a:lvl1pPr>
          </a:lstStyle>
          <a:p>
            <a:r>
              <a:rPr lang="en-US"/>
              <a:t>Click to edit Master title style</a:t>
            </a:r>
            <a:endParaRPr lang="en-AU" dirty="0"/>
          </a:p>
        </p:txBody>
      </p:sp>
      <p:sp>
        <p:nvSpPr>
          <p:cNvPr id="4" name="Content Placeholder 3"/>
          <p:cNvSpPr>
            <a:spLocks noGrp="1"/>
          </p:cNvSpPr>
          <p:nvPr>
            <p:ph sz="quarter" idx="10"/>
          </p:nvPr>
        </p:nvSpPr>
        <p:spPr>
          <a:xfrm>
            <a:off x="838200" y="1841501"/>
            <a:ext cx="10515600" cy="35544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9880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asic Layout">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AU"/>
          </a:p>
        </p:txBody>
      </p:sp>
      <p:sp>
        <p:nvSpPr>
          <p:cNvPr id="7" name="Content Placeholder 6"/>
          <p:cNvSpPr>
            <a:spLocks noGrp="1"/>
          </p:cNvSpPr>
          <p:nvPr>
            <p:ph sz="quarter" idx="10"/>
          </p:nvPr>
        </p:nvSpPr>
        <p:spPr>
          <a:xfrm>
            <a:off x="838200" y="1873249"/>
            <a:ext cx="10515600" cy="360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23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B094F78-E07E-44C0-8319-19D78CEE170F}" type="datetimeFigureOut">
              <a:rPr lang="en-US" smtClean="0"/>
              <a:pPr>
                <a:defRPr/>
              </a:pPr>
              <a:t>11/13/2019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4D7166-D7D4-4A4A-B876-05FAF798A0EC}" type="slidenum">
              <a:rPr lang="en-AU" altLang="en-US" smtClean="0"/>
              <a:pPr>
                <a:defRPr/>
              </a:pPr>
              <a:t>‹#›</a:t>
            </a:fld>
            <a:endParaRPr lang="en-AU" altLang="en-US"/>
          </a:p>
        </p:txBody>
      </p:sp>
    </p:spTree>
    <p:extLst>
      <p:ext uri="{BB962C8B-B14F-4D97-AF65-F5344CB8AC3E}">
        <p14:creationId xmlns:p14="http://schemas.microsoft.com/office/powerpoint/2010/main" val="121792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615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sic Layout">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AU"/>
          </a:p>
        </p:txBody>
      </p:sp>
      <p:sp>
        <p:nvSpPr>
          <p:cNvPr id="7" name="Content Placeholder 6"/>
          <p:cNvSpPr>
            <a:spLocks noGrp="1"/>
          </p:cNvSpPr>
          <p:nvPr>
            <p:ph sz="quarter" idx="10"/>
          </p:nvPr>
        </p:nvSpPr>
        <p:spPr>
          <a:xfrm>
            <a:off x="838200" y="1873249"/>
            <a:ext cx="10515600" cy="360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62500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2ED9B40-8DD0-C141-9AF0-5829FB7D7DD7}"/>
              </a:ext>
            </a:extLst>
          </p:cNvPr>
          <p:cNvGrpSpPr/>
          <p:nvPr/>
        </p:nvGrpSpPr>
        <p:grpSpPr>
          <a:xfrm>
            <a:off x="1" y="5458991"/>
            <a:ext cx="12192027" cy="1401500"/>
            <a:chOff x="-1" y="5454650"/>
            <a:chExt cx="12192027" cy="1401500"/>
          </a:xfrm>
        </p:grpSpPr>
        <p:sp>
          <p:nvSpPr>
            <p:cNvPr id="8" name="Shape">
              <a:extLst>
                <a:ext uri="{FF2B5EF4-FFF2-40B4-BE49-F238E27FC236}">
                  <a16:creationId xmlns:a16="http://schemas.microsoft.com/office/drawing/2014/main" id="{7480B33E-2B9D-D34B-8C47-F68769D861AD}"/>
                </a:ext>
              </a:extLst>
            </p:cNvPr>
            <p:cNvSpPr/>
            <p:nvPr/>
          </p:nvSpPr>
          <p:spPr>
            <a:xfrm>
              <a:off x="-1" y="5454650"/>
              <a:ext cx="12192027" cy="1401500"/>
            </a:xfrm>
            <a:custGeom>
              <a:avLst/>
              <a:gdLst/>
              <a:ahLst/>
              <a:cxnLst>
                <a:cxn ang="0">
                  <a:pos x="wd2" y="hd2"/>
                </a:cxn>
                <a:cxn ang="5400000">
                  <a:pos x="wd2" y="hd2"/>
                </a:cxn>
                <a:cxn ang="10800000">
                  <a:pos x="wd2" y="hd2"/>
                </a:cxn>
                <a:cxn ang="16200000">
                  <a:pos x="wd2" y="hd2"/>
                </a:cxn>
              </a:cxnLst>
              <a:rect l="0" t="0" r="r" b="b"/>
              <a:pathLst>
                <a:path w="21600" h="19082" extrusionOk="0">
                  <a:moveTo>
                    <a:pt x="21600" y="19082"/>
                  </a:moveTo>
                  <a:lnTo>
                    <a:pt x="21600" y="4515"/>
                  </a:lnTo>
                  <a:lnTo>
                    <a:pt x="21600" y="4410"/>
                  </a:lnTo>
                  <a:lnTo>
                    <a:pt x="21600" y="3978"/>
                  </a:lnTo>
                  <a:cubicBezTo>
                    <a:pt x="19869" y="1020"/>
                    <a:pt x="15977" y="-2518"/>
                    <a:pt x="10183" y="2577"/>
                  </a:cubicBezTo>
                  <a:cubicBezTo>
                    <a:pt x="3590" y="8375"/>
                    <a:pt x="394" y="3285"/>
                    <a:pt x="0" y="2480"/>
                  </a:cubicBezTo>
                  <a:lnTo>
                    <a:pt x="0" y="2975"/>
                  </a:lnTo>
                  <a:lnTo>
                    <a:pt x="0" y="3080"/>
                  </a:lnTo>
                  <a:lnTo>
                    <a:pt x="0" y="19082"/>
                  </a:lnTo>
                  <a:cubicBezTo>
                    <a:pt x="0" y="19082"/>
                    <a:pt x="21600" y="19082"/>
                    <a:pt x="21600" y="19082"/>
                  </a:cubicBezTo>
                  <a:close/>
                </a:path>
              </a:pathLst>
            </a:cu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9" name="Shape">
              <a:extLst>
                <a:ext uri="{FF2B5EF4-FFF2-40B4-BE49-F238E27FC236}">
                  <a16:creationId xmlns:a16="http://schemas.microsoft.com/office/drawing/2014/main" id="{728E62C5-1B4B-D048-BF45-3C369A24EA60}"/>
                </a:ext>
              </a:extLst>
            </p:cNvPr>
            <p:cNvSpPr/>
            <p:nvPr/>
          </p:nvSpPr>
          <p:spPr>
            <a:xfrm>
              <a:off x="-1" y="5524500"/>
              <a:ext cx="12192027" cy="557844"/>
            </a:xfrm>
            <a:custGeom>
              <a:avLst/>
              <a:gdLst/>
              <a:ahLst/>
              <a:cxnLst>
                <a:cxn ang="0">
                  <a:pos x="wd2" y="hd2"/>
                </a:cxn>
                <a:cxn ang="5400000">
                  <a:pos x="wd2" y="hd2"/>
                </a:cxn>
                <a:cxn ang="10800000">
                  <a:pos x="wd2" y="hd2"/>
                </a:cxn>
                <a:cxn ang="16200000">
                  <a:pos x="wd2" y="hd2"/>
                </a:cxn>
              </a:cxnLst>
              <a:rect l="0" t="0" r="r" b="b"/>
              <a:pathLst>
                <a:path w="21600" h="13478" extrusionOk="0">
                  <a:moveTo>
                    <a:pt x="0" y="4401"/>
                  </a:moveTo>
                  <a:cubicBezTo>
                    <a:pt x="394" y="5829"/>
                    <a:pt x="3590" y="14861"/>
                    <a:pt x="10183" y="4572"/>
                  </a:cubicBezTo>
                  <a:cubicBezTo>
                    <a:pt x="15977" y="-4469"/>
                    <a:pt x="19869" y="1810"/>
                    <a:pt x="21600" y="7058"/>
                  </a:cubicBezTo>
                  <a:lnTo>
                    <a:pt x="21600" y="8012"/>
                  </a:lnTo>
                  <a:cubicBezTo>
                    <a:pt x="19269" y="2363"/>
                    <a:pt x="14829" y="2859"/>
                    <a:pt x="10142" y="10099"/>
                  </a:cubicBezTo>
                  <a:cubicBezTo>
                    <a:pt x="5589" y="17131"/>
                    <a:pt x="1193" y="12007"/>
                    <a:pt x="0" y="5464"/>
                  </a:cubicBezTo>
                  <a:cubicBezTo>
                    <a:pt x="0" y="5464"/>
                    <a:pt x="0" y="4401"/>
                    <a:pt x="0" y="4401"/>
                  </a:cubicBezTo>
                  <a:close/>
                </a:path>
              </a:pathLst>
            </a:custGeom>
            <a:solidFill>
              <a:srgbClr val="006FA6"/>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grpSp>
          <p:nvGrpSpPr>
            <p:cNvPr id="10" name="Group 9">
              <a:extLst>
                <a:ext uri="{FF2B5EF4-FFF2-40B4-BE49-F238E27FC236}">
                  <a16:creationId xmlns:a16="http://schemas.microsoft.com/office/drawing/2014/main" id="{5761CFDD-6131-2D42-958F-C5AF8E0E44FC}"/>
                </a:ext>
              </a:extLst>
            </p:cNvPr>
            <p:cNvGrpSpPr/>
            <p:nvPr/>
          </p:nvGrpSpPr>
          <p:grpSpPr>
            <a:xfrm>
              <a:off x="10058400" y="5911850"/>
              <a:ext cx="1874663" cy="677322"/>
              <a:chOff x="10058400" y="5911850"/>
              <a:chExt cx="1874663" cy="677322"/>
            </a:xfrm>
          </p:grpSpPr>
          <p:sp>
            <p:nvSpPr>
              <p:cNvPr id="11" name="Shape">
                <a:extLst>
                  <a:ext uri="{FF2B5EF4-FFF2-40B4-BE49-F238E27FC236}">
                    <a16:creationId xmlns:a16="http://schemas.microsoft.com/office/drawing/2014/main" id="{1A41696F-1664-7F41-8880-CBE6DCB40AB8}"/>
                  </a:ext>
                </a:extLst>
              </p:cNvPr>
              <p:cNvSpPr/>
              <p:nvPr/>
            </p:nvSpPr>
            <p:spPr>
              <a:xfrm>
                <a:off x="10426700" y="6432550"/>
                <a:ext cx="80985" cy="31110"/>
              </a:xfrm>
              <a:custGeom>
                <a:avLst/>
                <a:gdLst/>
                <a:ahLst/>
                <a:cxnLst>
                  <a:cxn ang="0">
                    <a:pos x="wd2" y="hd2"/>
                  </a:cxn>
                  <a:cxn ang="5400000">
                    <a:pos x="wd2" y="hd2"/>
                  </a:cxn>
                  <a:cxn ang="10800000">
                    <a:pos x="wd2" y="hd2"/>
                  </a:cxn>
                  <a:cxn ang="16200000">
                    <a:pos x="wd2" y="hd2"/>
                  </a:cxn>
                </a:cxnLst>
                <a:rect l="0" t="0" r="r" b="b"/>
                <a:pathLst>
                  <a:path w="21600" h="19542" extrusionOk="0">
                    <a:moveTo>
                      <a:pt x="0" y="0"/>
                    </a:moveTo>
                    <a:cubicBezTo>
                      <a:pt x="7537" y="6308"/>
                      <a:pt x="10956" y="7333"/>
                      <a:pt x="21600" y="5103"/>
                    </a:cubicBezTo>
                    <a:cubicBezTo>
                      <a:pt x="16157" y="11562"/>
                      <a:pt x="18334" y="21600"/>
                      <a:pt x="9606" y="19170"/>
                    </a:cubicBezTo>
                    <a:cubicBezTo>
                      <a:pt x="1458" y="16904"/>
                      <a:pt x="4006" y="10022"/>
                      <a:pt x="0" y="0"/>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2" name="Shape">
                <a:extLst>
                  <a:ext uri="{FF2B5EF4-FFF2-40B4-BE49-F238E27FC236}">
                    <a16:creationId xmlns:a16="http://schemas.microsoft.com/office/drawing/2014/main" id="{CAC7C0F4-C824-9344-BB6D-8A3751CD52F0}"/>
                  </a:ext>
                </a:extLst>
              </p:cNvPr>
              <p:cNvSpPr/>
              <p:nvPr/>
            </p:nvSpPr>
            <p:spPr>
              <a:xfrm>
                <a:off x="10140950" y="6032500"/>
                <a:ext cx="138815" cy="85907"/>
              </a:xfrm>
              <a:custGeom>
                <a:avLst/>
                <a:gdLst/>
                <a:ahLst/>
                <a:cxnLst>
                  <a:cxn ang="0">
                    <a:pos x="wd2" y="hd2"/>
                  </a:cxn>
                  <a:cxn ang="5400000">
                    <a:pos x="wd2" y="hd2"/>
                  </a:cxn>
                  <a:cxn ang="10800000">
                    <a:pos x="wd2" y="hd2"/>
                  </a:cxn>
                  <a:cxn ang="16200000">
                    <a:pos x="wd2" y="hd2"/>
                  </a:cxn>
                </a:cxnLst>
                <a:rect l="0" t="0" r="r" b="b"/>
                <a:pathLst>
                  <a:path w="21600" h="21600" extrusionOk="0">
                    <a:moveTo>
                      <a:pt x="8575" y="21600"/>
                    </a:moveTo>
                    <a:cubicBezTo>
                      <a:pt x="8575" y="21600"/>
                      <a:pt x="8117" y="16415"/>
                      <a:pt x="0" y="0"/>
                    </a:cubicBezTo>
                    <a:cubicBezTo>
                      <a:pt x="11784" y="6785"/>
                      <a:pt x="14535" y="9746"/>
                      <a:pt x="21600" y="19431"/>
                    </a:cubicBezTo>
                    <a:cubicBezTo>
                      <a:pt x="15453" y="19380"/>
                      <a:pt x="8575" y="21600"/>
                      <a:pt x="8575"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3" name="Shape">
                <a:extLst>
                  <a:ext uri="{FF2B5EF4-FFF2-40B4-BE49-F238E27FC236}">
                    <a16:creationId xmlns:a16="http://schemas.microsoft.com/office/drawing/2014/main" id="{CF0D3A03-5BB4-AB45-A0A4-E08D49F7B9C9}"/>
                  </a:ext>
                </a:extLst>
              </p:cNvPr>
              <p:cNvSpPr/>
              <p:nvPr/>
            </p:nvSpPr>
            <p:spPr>
              <a:xfrm>
                <a:off x="10617200" y="5962650"/>
                <a:ext cx="129845" cy="152812"/>
              </a:xfrm>
              <a:custGeom>
                <a:avLst/>
                <a:gdLst/>
                <a:ahLst/>
                <a:cxnLst>
                  <a:cxn ang="0">
                    <a:pos x="wd2" y="hd2"/>
                  </a:cxn>
                  <a:cxn ang="5400000">
                    <a:pos x="wd2" y="hd2"/>
                  </a:cxn>
                  <a:cxn ang="10800000">
                    <a:pos x="wd2" y="hd2"/>
                  </a:cxn>
                  <a:cxn ang="16200000">
                    <a:pos x="wd2" y="hd2"/>
                  </a:cxn>
                </a:cxnLst>
                <a:rect l="0" t="0" r="r" b="b"/>
                <a:pathLst>
                  <a:path w="21600" h="21600" extrusionOk="0">
                    <a:moveTo>
                      <a:pt x="7909" y="21600"/>
                    </a:moveTo>
                    <a:cubicBezTo>
                      <a:pt x="7909" y="21600"/>
                      <a:pt x="10952" y="10340"/>
                      <a:pt x="21600" y="0"/>
                    </a:cubicBezTo>
                    <a:cubicBezTo>
                      <a:pt x="9127" y="4653"/>
                      <a:pt x="2738" y="13744"/>
                      <a:pt x="0" y="20208"/>
                    </a:cubicBezTo>
                    <a:cubicBezTo>
                      <a:pt x="4269" y="21206"/>
                      <a:pt x="7909" y="21600"/>
                      <a:pt x="7909"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4" name="Shape">
                <a:extLst>
                  <a:ext uri="{FF2B5EF4-FFF2-40B4-BE49-F238E27FC236}">
                    <a16:creationId xmlns:a16="http://schemas.microsoft.com/office/drawing/2014/main" id="{CAE7622F-8C0D-684E-B262-2D4561B2FA12}"/>
                  </a:ext>
                </a:extLst>
              </p:cNvPr>
              <p:cNvSpPr/>
              <p:nvPr/>
            </p:nvSpPr>
            <p:spPr>
              <a:xfrm>
                <a:off x="10363200" y="6235700"/>
                <a:ext cx="75364" cy="67123"/>
              </a:xfrm>
              <a:custGeom>
                <a:avLst/>
                <a:gdLst/>
                <a:ahLst/>
                <a:cxnLst>
                  <a:cxn ang="0">
                    <a:pos x="wd2" y="hd2"/>
                  </a:cxn>
                  <a:cxn ang="5400000">
                    <a:pos x="wd2" y="hd2"/>
                  </a:cxn>
                  <a:cxn ang="10800000">
                    <a:pos x="wd2" y="hd2"/>
                  </a:cxn>
                  <a:cxn ang="16200000">
                    <a:pos x="wd2" y="hd2"/>
                  </a:cxn>
                </a:cxnLst>
                <a:rect l="0" t="0" r="r" b="b"/>
                <a:pathLst>
                  <a:path w="21116" h="21402" extrusionOk="0">
                    <a:moveTo>
                      <a:pt x="17676" y="3061"/>
                    </a:moveTo>
                    <a:cubicBezTo>
                      <a:pt x="18322" y="3508"/>
                      <a:pt x="19241" y="3834"/>
                      <a:pt x="19465" y="4794"/>
                    </a:cubicBezTo>
                    <a:lnTo>
                      <a:pt x="19358" y="4970"/>
                    </a:lnTo>
                    <a:cubicBezTo>
                      <a:pt x="20527" y="10035"/>
                      <a:pt x="21472" y="15663"/>
                      <a:pt x="20984" y="21279"/>
                    </a:cubicBezTo>
                    <a:cubicBezTo>
                      <a:pt x="20879" y="21382"/>
                      <a:pt x="20657" y="21465"/>
                      <a:pt x="20566" y="21339"/>
                    </a:cubicBezTo>
                    <a:cubicBezTo>
                      <a:pt x="13900" y="11744"/>
                      <a:pt x="7359" y="5276"/>
                      <a:pt x="39" y="1149"/>
                    </a:cubicBezTo>
                    <a:cubicBezTo>
                      <a:pt x="-128" y="1054"/>
                      <a:pt x="276" y="699"/>
                      <a:pt x="456" y="669"/>
                    </a:cubicBezTo>
                    <a:lnTo>
                      <a:pt x="3609" y="15"/>
                    </a:lnTo>
                    <a:cubicBezTo>
                      <a:pt x="8462" y="-135"/>
                      <a:pt x="13412" y="878"/>
                      <a:pt x="17676"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5" name="Shape">
                <a:extLst>
                  <a:ext uri="{FF2B5EF4-FFF2-40B4-BE49-F238E27FC236}">
                    <a16:creationId xmlns:a16="http://schemas.microsoft.com/office/drawing/2014/main" id="{F0472501-19A8-E241-8CF7-BD4004C6D12F}"/>
                  </a:ext>
                </a:extLst>
              </p:cNvPr>
              <p:cNvSpPr/>
              <p:nvPr/>
            </p:nvSpPr>
            <p:spPr>
              <a:xfrm>
                <a:off x="10496550" y="6235700"/>
                <a:ext cx="75355" cy="67123"/>
              </a:xfrm>
              <a:custGeom>
                <a:avLst/>
                <a:gdLst/>
                <a:ahLst/>
                <a:cxnLst>
                  <a:cxn ang="0">
                    <a:pos x="wd2" y="hd2"/>
                  </a:cxn>
                  <a:cxn ang="5400000">
                    <a:pos x="wd2" y="hd2"/>
                  </a:cxn>
                  <a:cxn ang="10800000">
                    <a:pos x="wd2" y="hd2"/>
                  </a:cxn>
                  <a:cxn ang="16200000">
                    <a:pos x="wd2" y="hd2"/>
                  </a:cxn>
                </a:cxnLst>
                <a:rect l="0" t="0" r="r" b="b"/>
                <a:pathLst>
                  <a:path w="21118" h="21402" extrusionOk="0">
                    <a:moveTo>
                      <a:pt x="3438" y="3061"/>
                    </a:moveTo>
                    <a:cubicBezTo>
                      <a:pt x="2796" y="3508"/>
                      <a:pt x="1875" y="3834"/>
                      <a:pt x="1653" y="4794"/>
                    </a:cubicBezTo>
                    <a:lnTo>
                      <a:pt x="1758" y="4970"/>
                    </a:lnTo>
                    <a:cubicBezTo>
                      <a:pt x="588" y="10035"/>
                      <a:pt x="-355" y="15663"/>
                      <a:pt x="131" y="21279"/>
                    </a:cubicBezTo>
                    <a:cubicBezTo>
                      <a:pt x="234" y="21382"/>
                      <a:pt x="460" y="21465"/>
                      <a:pt x="548" y="21339"/>
                    </a:cubicBezTo>
                    <a:cubicBezTo>
                      <a:pt x="7217" y="11744"/>
                      <a:pt x="13758" y="5276"/>
                      <a:pt x="21079" y="1149"/>
                    </a:cubicBezTo>
                    <a:cubicBezTo>
                      <a:pt x="21245" y="1054"/>
                      <a:pt x="20844" y="699"/>
                      <a:pt x="20661" y="669"/>
                    </a:cubicBezTo>
                    <a:lnTo>
                      <a:pt x="17509" y="15"/>
                    </a:lnTo>
                    <a:cubicBezTo>
                      <a:pt x="12653" y="-135"/>
                      <a:pt x="7703" y="878"/>
                      <a:pt x="3438"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6" name="Shape">
                <a:extLst>
                  <a:ext uri="{FF2B5EF4-FFF2-40B4-BE49-F238E27FC236}">
                    <a16:creationId xmlns:a16="http://schemas.microsoft.com/office/drawing/2014/main" id="{9BDF51D4-EB78-CF4A-B4E3-AC49570ECFEC}"/>
                  </a:ext>
                </a:extLst>
              </p:cNvPr>
              <p:cNvSpPr/>
              <p:nvPr/>
            </p:nvSpPr>
            <p:spPr>
              <a:xfrm>
                <a:off x="10058400" y="6134100"/>
                <a:ext cx="339584" cy="370742"/>
              </a:xfrm>
              <a:custGeom>
                <a:avLst/>
                <a:gdLst/>
                <a:ahLst/>
                <a:cxnLst>
                  <a:cxn ang="0">
                    <a:pos x="wd2" y="hd2"/>
                  </a:cxn>
                  <a:cxn ang="5400000">
                    <a:pos x="wd2" y="hd2"/>
                  </a:cxn>
                  <a:cxn ang="10800000">
                    <a:pos x="wd2" y="hd2"/>
                  </a:cxn>
                  <a:cxn ang="16200000">
                    <a:pos x="wd2" y="hd2"/>
                  </a:cxn>
                </a:cxnLst>
                <a:rect l="0" t="0" r="r" b="b"/>
                <a:pathLst>
                  <a:path w="21166" h="21600" extrusionOk="0">
                    <a:moveTo>
                      <a:pt x="15190" y="2876"/>
                    </a:moveTo>
                    <a:cubicBezTo>
                      <a:pt x="15190" y="2876"/>
                      <a:pt x="20365" y="10695"/>
                      <a:pt x="21166" y="16687"/>
                    </a:cubicBezTo>
                    <a:cubicBezTo>
                      <a:pt x="10901" y="15225"/>
                      <a:pt x="5550" y="16580"/>
                      <a:pt x="567" y="21600"/>
                    </a:cubicBezTo>
                    <a:cubicBezTo>
                      <a:pt x="-434" y="16919"/>
                      <a:pt x="77" y="13244"/>
                      <a:pt x="678" y="10997"/>
                    </a:cubicBezTo>
                    <a:cubicBezTo>
                      <a:pt x="3282" y="12495"/>
                      <a:pt x="5776" y="14671"/>
                      <a:pt x="5776" y="14671"/>
                    </a:cubicBezTo>
                    <a:cubicBezTo>
                      <a:pt x="5776" y="14671"/>
                      <a:pt x="3204" y="9541"/>
                      <a:pt x="801" y="7106"/>
                    </a:cubicBezTo>
                    <a:cubicBezTo>
                      <a:pt x="1657" y="4475"/>
                      <a:pt x="3616" y="2186"/>
                      <a:pt x="3616" y="2186"/>
                    </a:cubicBezTo>
                    <a:cubicBezTo>
                      <a:pt x="3616" y="2186"/>
                      <a:pt x="8503" y="4389"/>
                      <a:pt x="11207" y="9395"/>
                    </a:cubicBezTo>
                    <a:cubicBezTo>
                      <a:pt x="10606" y="4527"/>
                      <a:pt x="8964" y="0"/>
                      <a:pt x="8964" y="0"/>
                    </a:cubicBezTo>
                    <a:cubicBezTo>
                      <a:pt x="8964" y="0"/>
                      <a:pt x="11023" y="1442"/>
                      <a:pt x="15190" y="2876"/>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7" name="Shape">
                <a:extLst>
                  <a:ext uri="{FF2B5EF4-FFF2-40B4-BE49-F238E27FC236}">
                    <a16:creationId xmlns:a16="http://schemas.microsoft.com/office/drawing/2014/main" id="{E7214DC4-DA18-CE49-9EA3-5222C181E6D2}"/>
                  </a:ext>
                </a:extLst>
              </p:cNvPr>
              <p:cNvSpPr/>
              <p:nvPr/>
            </p:nvSpPr>
            <p:spPr>
              <a:xfrm>
                <a:off x="10071100" y="6400800"/>
                <a:ext cx="662300" cy="188372"/>
              </a:xfrm>
              <a:custGeom>
                <a:avLst/>
                <a:gdLst/>
                <a:ahLst/>
                <a:cxnLst>
                  <a:cxn ang="0">
                    <a:pos x="wd2" y="hd2"/>
                  </a:cxn>
                  <a:cxn ang="5400000">
                    <a:pos x="wd2" y="hd2"/>
                  </a:cxn>
                  <a:cxn ang="10800000">
                    <a:pos x="wd2" y="hd2"/>
                  </a:cxn>
                  <a:cxn ang="16200000">
                    <a:pos x="wd2" y="hd2"/>
                  </a:cxn>
                </a:cxnLst>
                <a:rect l="0" t="0" r="r" b="b"/>
                <a:pathLst>
                  <a:path w="21600" h="17564" extrusionOk="0">
                    <a:moveTo>
                      <a:pt x="0" y="12126"/>
                    </a:moveTo>
                    <a:cubicBezTo>
                      <a:pt x="0" y="12126"/>
                      <a:pt x="1480" y="6598"/>
                      <a:pt x="4437" y="5781"/>
                    </a:cubicBezTo>
                    <a:cubicBezTo>
                      <a:pt x="9547" y="4369"/>
                      <a:pt x="15789" y="21600"/>
                      <a:pt x="21600" y="0"/>
                    </a:cubicBezTo>
                    <a:cubicBezTo>
                      <a:pt x="21286" y="10488"/>
                      <a:pt x="17643" y="21306"/>
                      <a:pt x="11378" y="16306"/>
                    </a:cubicBezTo>
                    <a:cubicBezTo>
                      <a:pt x="8017" y="13624"/>
                      <a:pt x="6665" y="9365"/>
                      <a:pt x="4056" y="9324"/>
                    </a:cubicBezTo>
                    <a:cubicBezTo>
                      <a:pt x="1590" y="9285"/>
                      <a:pt x="0" y="12126"/>
                      <a:pt x="0" y="12126"/>
                    </a:cubicBezTo>
                  </a:path>
                </a:pathLst>
              </a:custGeom>
              <a:solidFill>
                <a:srgbClr val="0067A5"/>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8" name="Shape">
                <a:extLst>
                  <a:ext uri="{FF2B5EF4-FFF2-40B4-BE49-F238E27FC236}">
                    <a16:creationId xmlns:a16="http://schemas.microsoft.com/office/drawing/2014/main" id="{A23A6108-EB62-BC44-ACB1-B6B339E3D670}"/>
                  </a:ext>
                </a:extLst>
              </p:cNvPr>
              <p:cNvSpPr/>
              <p:nvPr/>
            </p:nvSpPr>
            <p:spPr>
              <a:xfrm>
                <a:off x="10534650" y="6153150"/>
                <a:ext cx="212819" cy="285337"/>
              </a:xfrm>
              <a:custGeom>
                <a:avLst/>
                <a:gdLst/>
                <a:ahLst/>
                <a:cxnLst>
                  <a:cxn ang="0">
                    <a:pos x="wd2" y="hd2"/>
                  </a:cxn>
                  <a:cxn ang="5400000">
                    <a:pos x="wd2" y="hd2"/>
                  </a:cxn>
                  <a:cxn ang="10800000">
                    <a:pos x="wd2" y="hd2"/>
                  </a:cxn>
                  <a:cxn ang="16200000">
                    <a:pos x="wd2" y="hd2"/>
                  </a:cxn>
                </a:cxnLst>
                <a:rect l="0" t="0" r="r" b="b"/>
                <a:pathLst>
                  <a:path w="21600" h="21600" extrusionOk="0">
                    <a:moveTo>
                      <a:pt x="12319" y="0"/>
                    </a:moveTo>
                    <a:cubicBezTo>
                      <a:pt x="10579" y="324"/>
                      <a:pt x="6565" y="2615"/>
                      <a:pt x="6565" y="2615"/>
                    </a:cubicBezTo>
                    <a:cubicBezTo>
                      <a:pt x="6565" y="2615"/>
                      <a:pt x="5080" y="5245"/>
                      <a:pt x="3037" y="11337"/>
                    </a:cubicBezTo>
                    <a:cubicBezTo>
                      <a:pt x="1244" y="16688"/>
                      <a:pt x="0" y="21600"/>
                      <a:pt x="0" y="21600"/>
                    </a:cubicBezTo>
                    <a:cubicBezTo>
                      <a:pt x="0" y="21600"/>
                      <a:pt x="12876" y="21167"/>
                      <a:pt x="18630" y="16874"/>
                    </a:cubicBezTo>
                    <a:cubicBezTo>
                      <a:pt x="16032" y="13691"/>
                      <a:pt x="18816" y="6907"/>
                      <a:pt x="21600" y="4276"/>
                    </a:cubicBezTo>
                    <a:cubicBezTo>
                      <a:pt x="16032" y="5799"/>
                      <a:pt x="11390" y="11613"/>
                      <a:pt x="11390" y="11613"/>
                    </a:cubicBezTo>
                    <a:cubicBezTo>
                      <a:pt x="11390" y="11613"/>
                      <a:pt x="9349" y="4707"/>
                      <a:pt x="12319" y="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9" name="Shape">
                <a:extLst>
                  <a:ext uri="{FF2B5EF4-FFF2-40B4-BE49-F238E27FC236}">
                    <a16:creationId xmlns:a16="http://schemas.microsoft.com/office/drawing/2014/main" id="{0161CF77-B684-AA4A-B578-DA509166E094}"/>
                  </a:ext>
                </a:extLst>
              </p:cNvPr>
              <p:cNvSpPr/>
              <p:nvPr/>
            </p:nvSpPr>
            <p:spPr>
              <a:xfrm>
                <a:off x="10331450" y="5975350"/>
                <a:ext cx="221767" cy="100705"/>
              </a:xfrm>
              <a:custGeom>
                <a:avLst/>
                <a:gdLst/>
                <a:ahLst/>
                <a:cxnLst>
                  <a:cxn ang="0">
                    <a:pos x="wd2" y="hd2"/>
                  </a:cxn>
                  <a:cxn ang="5400000">
                    <a:pos x="wd2" y="hd2"/>
                  </a:cxn>
                  <a:cxn ang="10800000">
                    <a:pos x="wd2" y="hd2"/>
                  </a:cxn>
                  <a:cxn ang="16200000">
                    <a:pos x="wd2" y="hd2"/>
                  </a:cxn>
                </a:cxnLst>
                <a:rect l="0" t="0" r="r" b="b"/>
                <a:pathLst>
                  <a:path w="21600" h="20819" extrusionOk="0">
                    <a:moveTo>
                      <a:pt x="0" y="20819"/>
                    </a:moveTo>
                    <a:cubicBezTo>
                      <a:pt x="0" y="20819"/>
                      <a:pt x="3965" y="11515"/>
                      <a:pt x="11583" y="10852"/>
                    </a:cubicBezTo>
                    <a:cubicBezTo>
                      <a:pt x="19732" y="10142"/>
                      <a:pt x="21600" y="14175"/>
                      <a:pt x="21600" y="14175"/>
                    </a:cubicBezTo>
                    <a:cubicBezTo>
                      <a:pt x="21600" y="14175"/>
                      <a:pt x="18574" y="1107"/>
                      <a:pt x="15547" y="221"/>
                    </a:cubicBezTo>
                    <a:cubicBezTo>
                      <a:pt x="12123" y="-781"/>
                      <a:pt x="8988" y="1792"/>
                      <a:pt x="6679" y="4650"/>
                    </a:cubicBezTo>
                    <a:cubicBezTo>
                      <a:pt x="4174" y="7752"/>
                      <a:pt x="1879" y="11073"/>
                      <a:pt x="0" y="2081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0" name="Shape">
                <a:extLst>
                  <a:ext uri="{FF2B5EF4-FFF2-40B4-BE49-F238E27FC236}">
                    <a16:creationId xmlns:a16="http://schemas.microsoft.com/office/drawing/2014/main" id="{D2BB49F8-552A-7642-8551-4C01C50BB19F}"/>
                  </a:ext>
                </a:extLst>
              </p:cNvPr>
              <p:cNvSpPr/>
              <p:nvPr/>
            </p:nvSpPr>
            <p:spPr>
              <a:xfrm>
                <a:off x="10274300" y="5911850"/>
                <a:ext cx="160581" cy="156664"/>
              </a:xfrm>
              <a:custGeom>
                <a:avLst/>
                <a:gdLst/>
                <a:ahLst/>
                <a:cxnLst>
                  <a:cxn ang="0">
                    <a:pos x="wd2" y="hd2"/>
                  </a:cxn>
                  <a:cxn ang="5400000">
                    <a:pos x="wd2" y="hd2"/>
                  </a:cxn>
                  <a:cxn ang="10800000">
                    <a:pos x="wd2" y="hd2"/>
                  </a:cxn>
                  <a:cxn ang="16200000">
                    <a:pos x="wd2" y="hd2"/>
                  </a:cxn>
                </a:cxnLst>
                <a:rect l="0" t="0" r="r" b="b"/>
                <a:pathLst>
                  <a:path w="20266" h="21200" extrusionOk="0">
                    <a:moveTo>
                      <a:pt x="7455" y="36"/>
                    </a:moveTo>
                    <a:cubicBezTo>
                      <a:pt x="7455" y="36"/>
                      <a:pt x="14044" y="-400"/>
                      <a:pt x="20266" y="1774"/>
                    </a:cubicBezTo>
                    <a:cubicBezTo>
                      <a:pt x="10664" y="3804"/>
                      <a:pt x="2993" y="12686"/>
                      <a:pt x="152" y="21200"/>
                    </a:cubicBezTo>
                    <a:cubicBezTo>
                      <a:pt x="18" y="14280"/>
                      <a:pt x="-1334" y="5833"/>
                      <a:pt x="7455" y="36"/>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1" name="Shape">
                <a:extLst>
                  <a:ext uri="{FF2B5EF4-FFF2-40B4-BE49-F238E27FC236}">
                    <a16:creationId xmlns:a16="http://schemas.microsoft.com/office/drawing/2014/main" id="{8082887E-D21B-E545-AC3A-FEEA0A71A655}"/>
                  </a:ext>
                </a:extLst>
              </p:cNvPr>
              <p:cNvSpPr/>
              <p:nvPr/>
            </p:nvSpPr>
            <p:spPr>
              <a:xfrm>
                <a:off x="10807700" y="6210300"/>
                <a:ext cx="116522" cy="137480"/>
              </a:xfrm>
              <a:custGeom>
                <a:avLst/>
                <a:gdLst/>
                <a:ahLst/>
                <a:cxnLst>
                  <a:cxn ang="0">
                    <a:pos x="wd2" y="hd2"/>
                  </a:cxn>
                  <a:cxn ang="5400000">
                    <a:pos x="wd2" y="hd2"/>
                  </a:cxn>
                  <a:cxn ang="10800000">
                    <a:pos x="wd2" y="hd2"/>
                  </a:cxn>
                  <a:cxn ang="16200000">
                    <a:pos x="wd2" y="hd2"/>
                  </a:cxn>
                </a:cxnLst>
                <a:rect l="0" t="0" r="r" b="b"/>
                <a:pathLst>
                  <a:path w="21600" h="21600" extrusionOk="0">
                    <a:moveTo>
                      <a:pt x="21600" y="2554"/>
                    </a:moveTo>
                    <a:lnTo>
                      <a:pt x="12494" y="2554"/>
                    </a:lnTo>
                    <a:lnTo>
                      <a:pt x="12494" y="21600"/>
                    </a:lnTo>
                    <a:lnTo>
                      <a:pt x="9106" y="21600"/>
                    </a:lnTo>
                    <a:lnTo>
                      <a:pt x="9106" y="2554"/>
                    </a:lnTo>
                    <a:lnTo>
                      <a:pt x="0" y="2554"/>
                    </a:lnTo>
                    <a:lnTo>
                      <a:pt x="0" y="0"/>
                    </a:lnTo>
                    <a:lnTo>
                      <a:pt x="21600" y="0"/>
                    </a:lnTo>
                    <a:cubicBezTo>
                      <a:pt x="21600" y="0"/>
                      <a:pt x="21600" y="2554"/>
                      <a:pt x="21600" y="255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2" name="Shape">
                <a:extLst>
                  <a:ext uri="{FF2B5EF4-FFF2-40B4-BE49-F238E27FC236}">
                    <a16:creationId xmlns:a16="http://schemas.microsoft.com/office/drawing/2014/main" id="{D9EE7434-4644-094D-96B5-BC5C62BE759A}"/>
                  </a:ext>
                </a:extLst>
              </p:cNvPr>
              <p:cNvSpPr/>
              <p:nvPr/>
            </p:nvSpPr>
            <p:spPr>
              <a:xfrm>
                <a:off x="10915650" y="6242050"/>
                <a:ext cx="87623"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3" y="15975"/>
                    </a:moveTo>
                    <a:lnTo>
                      <a:pt x="17343" y="10258"/>
                    </a:lnTo>
                    <a:cubicBezTo>
                      <a:pt x="16039" y="10319"/>
                      <a:pt x="14503" y="10411"/>
                      <a:pt x="12735" y="10534"/>
                    </a:cubicBezTo>
                    <a:cubicBezTo>
                      <a:pt x="10966" y="10657"/>
                      <a:pt x="9568" y="10835"/>
                      <a:pt x="8536" y="11066"/>
                    </a:cubicBezTo>
                    <a:cubicBezTo>
                      <a:pt x="7307" y="11350"/>
                      <a:pt x="6313" y="11788"/>
                      <a:pt x="5554" y="12381"/>
                    </a:cubicBezTo>
                    <a:cubicBezTo>
                      <a:pt x="4794" y="12976"/>
                      <a:pt x="4415" y="13794"/>
                      <a:pt x="4415" y="14835"/>
                    </a:cubicBezTo>
                    <a:cubicBezTo>
                      <a:pt x="4415" y="16012"/>
                      <a:pt x="4855" y="16898"/>
                      <a:pt x="5735" y="17491"/>
                    </a:cubicBezTo>
                    <a:cubicBezTo>
                      <a:pt x="6615" y="18087"/>
                      <a:pt x="7958" y="18384"/>
                      <a:pt x="9764" y="18384"/>
                    </a:cubicBezTo>
                    <a:cubicBezTo>
                      <a:pt x="11266" y="18384"/>
                      <a:pt x="12640" y="18147"/>
                      <a:pt x="13884" y="17675"/>
                    </a:cubicBezTo>
                    <a:cubicBezTo>
                      <a:pt x="15127" y="17204"/>
                      <a:pt x="16281" y="16637"/>
                      <a:pt x="17343" y="15975"/>
                    </a:cubicBezTo>
                    <a:moveTo>
                      <a:pt x="21600" y="21031"/>
                    </a:moveTo>
                    <a:lnTo>
                      <a:pt x="17343" y="21031"/>
                    </a:lnTo>
                    <a:lnTo>
                      <a:pt x="17343" y="18843"/>
                    </a:lnTo>
                    <a:cubicBezTo>
                      <a:pt x="16964" y="19051"/>
                      <a:pt x="16452" y="19343"/>
                      <a:pt x="15807" y="19716"/>
                    </a:cubicBezTo>
                    <a:cubicBezTo>
                      <a:pt x="15162" y="20090"/>
                      <a:pt x="14537" y="20387"/>
                      <a:pt x="13928" y="20607"/>
                    </a:cubicBezTo>
                    <a:cubicBezTo>
                      <a:pt x="13215" y="20891"/>
                      <a:pt x="12397" y="21126"/>
                      <a:pt x="11472" y="21314"/>
                    </a:cubicBezTo>
                    <a:cubicBezTo>
                      <a:pt x="10545" y="21506"/>
                      <a:pt x="9460" y="21600"/>
                      <a:pt x="8215" y="21600"/>
                    </a:cubicBezTo>
                    <a:cubicBezTo>
                      <a:pt x="5924" y="21600"/>
                      <a:pt x="3984" y="20988"/>
                      <a:pt x="2389" y="19763"/>
                    </a:cubicBezTo>
                    <a:cubicBezTo>
                      <a:pt x="797" y="18536"/>
                      <a:pt x="0" y="16974"/>
                      <a:pt x="0" y="15075"/>
                    </a:cubicBezTo>
                    <a:cubicBezTo>
                      <a:pt x="0" y="13519"/>
                      <a:pt x="413" y="12259"/>
                      <a:pt x="1240" y="11298"/>
                    </a:cubicBezTo>
                    <a:cubicBezTo>
                      <a:pt x="2067" y="10334"/>
                      <a:pt x="3247" y="9578"/>
                      <a:pt x="4780" y="9026"/>
                    </a:cubicBezTo>
                    <a:cubicBezTo>
                      <a:pt x="6327" y="8475"/>
                      <a:pt x="8185" y="8101"/>
                      <a:pt x="10357" y="7905"/>
                    </a:cubicBezTo>
                    <a:cubicBezTo>
                      <a:pt x="12527" y="7709"/>
                      <a:pt x="14853" y="7562"/>
                      <a:pt x="17343" y="7464"/>
                    </a:cubicBezTo>
                    <a:lnTo>
                      <a:pt x="17343" y="6931"/>
                    </a:lnTo>
                    <a:cubicBezTo>
                      <a:pt x="17343" y="6148"/>
                      <a:pt x="17172" y="5497"/>
                      <a:pt x="16831" y="4982"/>
                    </a:cubicBezTo>
                    <a:cubicBezTo>
                      <a:pt x="16491" y="4466"/>
                      <a:pt x="16001" y="4063"/>
                      <a:pt x="15364" y="3770"/>
                    </a:cubicBezTo>
                    <a:cubicBezTo>
                      <a:pt x="14756" y="3488"/>
                      <a:pt x="14028" y="3298"/>
                      <a:pt x="13178" y="3198"/>
                    </a:cubicBezTo>
                    <a:cubicBezTo>
                      <a:pt x="12328" y="3101"/>
                      <a:pt x="11441" y="3051"/>
                      <a:pt x="10515" y="3051"/>
                    </a:cubicBezTo>
                    <a:cubicBezTo>
                      <a:pt x="9392" y="3051"/>
                      <a:pt x="8140" y="3170"/>
                      <a:pt x="6761" y="3411"/>
                    </a:cubicBezTo>
                    <a:cubicBezTo>
                      <a:pt x="5378" y="3650"/>
                      <a:pt x="3952" y="3996"/>
                      <a:pt x="2481" y="4449"/>
                    </a:cubicBezTo>
                    <a:lnTo>
                      <a:pt x="2253" y="4449"/>
                    </a:lnTo>
                    <a:lnTo>
                      <a:pt x="2253" y="938"/>
                    </a:lnTo>
                    <a:cubicBezTo>
                      <a:pt x="3087" y="754"/>
                      <a:pt x="4294" y="551"/>
                      <a:pt x="5871" y="331"/>
                    </a:cubicBezTo>
                    <a:cubicBezTo>
                      <a:pt x="7450" y="110"/>
                      <a:pt x="9006" y="0"/>
                      <a:pt x="10537" y="0"/>
                    </a:cubicBezTo>
                    <a:cubicBezTo>
                      <a:pt x="12328" y="0"/>
                      <a:pt x="13888" y="120"/>
                      <a:pt x="15215" y="358"/>
                    </a:cubicBezTo>
                    <a:cubicBezTo>
                      <a:pt x="16545" y="598"/>
                      <a:pt x="17692" y="1005"/>
                      <a:pt x="18664" y="1581"/>
                    </a:cubicBezTo>
                    <a:cubicBezTo>
                      <a:pt x="19621" y="2145"/>
                      <a:pt x="20347" y="2874"/>
                      <a:pt x="20848" y="3770"/>
                    </a:cubicBezTo>
                    <a:cubicBezTo>
                      <a:pt x="21351"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3" name="Shape">
                <a:extLst>
                  <a:ext uri="{FF2B5EF4-FFF2-40B4-BE49-F238E27FC236}">
                    <a16:creationId xmlns:a16="http://schemas.microsoft.com/office/drawing/2014/main" id="{B698DF03-7997-324B-BFA0-78A934BC0DCA}"/>
                  </a:ext>
                </a:extLst>
              </p:cNvPr>
              <p:cNvSpPr/>
              <p:nvPr/>
            </p:nvSpPr>
            <p:spPr>
              <a:xfrm>
                <a:off x="11023600" y="6242050"/>
                <a:ext cx="80599" cy="108119"/>
              </a:xfrm>
              <a:custGeom>
                <a:avLst/>
                <a:gdLst/>
                <a:ahLst/>
                <a:cxnLst>
                  <a:cxn ang="0">
                    <a:pos x="wd2" y="hd2"/>
                  </a:cxn>
                  <a:cxn ang="5400000">
                    <a:pos x="wd2" y="hd2"/>
                  </a:cxn>
                  <a:cxn ang="10800000">
                    <a:pos x="wd2" y="hd2"/>
                  </a:cxn>
                  <a:cxn ang="16200000">
                    <a:pos x="wd2" y="hd2"/>
                  </a:cxn>
                </a:cxnLst>
                <a:rect l="0" t="0" r="r" b="b"/>
                <a:pathLst>
                  <a:path w="21600" h="21600" extrusionOk="0">
                    <a:moveTo>
                      <a:pt x="21600" y="15163"/>
                    </a:moveTo>
                    <a:cubicBezTo>
                      <a:pt x="21600" y="17043"/>
                      <a:pt x="20557" y="18588"/>
                      <a:pt x="18471" y="19793"/>
                    </a:cubicBezTo>
                    <a:cubicBezTo>
                      <a:pt x="16383" y="20999"/>
                      <a:pt x="13535" y="21600"/>
                      <a:pt x="9922" y="21600"/>
                    </a:cubicBezTo>
                    <a:cubicBezTo>
                      <a:pt x="7875" y="21600"/>
                      <a:pt x="6000" y="21419"/>
                      <a:pt x="4293" y="21056"/>
                    </a:cubicBezTo>
                    <a:cubicBezTo>
                      <a:pt x="2585" y="20693"/>
                      <a:pt x="1152" y="20297"/>
                      <a:pt x="0" y="19867"/>
                    </a:cubicBezTo>
                    <a:lnTo>
                      <a:pt x="0" y="15974"/>
                    </a:lnTo>
                    <a:lnTo>
                      <a:pt x="247" y="15974"/>
                    </a:lnTo>
                    <a:cubicBezTo>
                      <a:pt x="1714" y="16799"/>
                      <a:pt x="3348" y="17455"/>
                      <a:pt x="5145" y="17938"/>
                    </a:cubicBezTo>
                    <a:cubicBezTo>
                      <a:pt x="6943" y="18424"/>
                      <a:pt x="8667" y="18668"/>
                      <a:pt x="10318" y="18668"/>
                    </a:cubicBezTo>
                    <a:cubicBezTo>
                      <a:pt x="12363" y="18668"/>
                      <a:pt x="13963" y="18421"/>
                      <a:pt x="15117" y="17930"/>
                    </a:cubicBezTo>
                    <a:cubicBezTo>
                      <a:pt x="16272" y="17438"/>
                      <a:pt x="16851" y="16664"/>
                      <a:pt x="16851" y="15605"/>
                    </a:cubicBezTo>
                    <a:cubicBezTo>
                      <a:pt x="16851" y="14794"/>
                      <a:pt x="16536" y="14178"/>
                      <a:pt x="15908" y="13761"/>
                    </a:cubicBezTo>
                    <a:cubicBezTo>
                      <a:pt x="15281" y="13343"/>
                      <a:pt x="14078" y="12987"/>
                      <a:pt x="12296" y="12691"/>
                    </a:cubicBezTo>
                    <a:cubicBezTo>
                      <a:pt x="11638" y="12580"/>
                      <a:pt x="10776" y="12451"/>
                      <a:pt x="9711" y="12304"/>
                    </a:cubicBezTo>
                    <a:cubicBezTo>
                      <a:pt x="8647" y="12156"/>
                      <a:pt x="7678" y="11997"/>
                      <a:pt x="6803" y="11825"/>
                    </a:cubicBezTo>
                    <a:cubicBezTo>
                      <a:pt x="4379" y="11345"/>
                      <a:pt x="2659" y="10641"/>
                      <a:pt x="1646" y="9712"/>
                    </a:cubicBezTo>
                    <a:cubicBezTo>
                      <a:pt x="632" y="8784"/>
                      <a:pt x="123" y="7644"/>
                      <a:pt x="123" y="6291"/>
                    </a:cubicBezTo>
                    <a:cubicBezTo>
                      <a:pt x="123" y="5442"/>
                      <a:pt x="359" y="4643"/>
                      <a:pt x="827" y="3893"/>
                    </a:cubicBezTo>
                    <a:cubicBezTo>
                      <a:pt x="1297" y="3143"/>
                      <a:pt x="2010" y="2472"/>
                      <a:pt x="2969" y="1882"/>
                    </a:cubicBezTo>
                    <a:cubicBezTo>
                      <a:pt x="3893" y="1304"/>
                      <a:pt x="5069" y="845"/>
                      <a:pt x="6495" y="508"/>
                    </a:cubicBezTo>
                    <a:cubicBezTo>
                      <a:pt x="7920" y="170"/>
                      <a:pt x="9518" y="0"/>
                      <a:pt x="11284" y="0"/>
                    </a:cubicBezTo>
                    <a:cubicBezTo>
                      <a:pt x="12931" y="0"/>
                      <a:pt x="14603" y="151"/>
                      <a:pt x="16294" y="453"/>
                    </a:cubicBezTo>
                    <a:cubicBezTo>
                      <a:pt x="17985" y="754"/>
                      <a:pt x="19391" y="1119"/>
                      <a:pt x="20512" y="1551"/>
                    </a:cubicBezTo>
                    <a:lnTo>
                      <a:pt x="20512" y="5257"/>
                    </a:lnTo>
                    <a:lnTo>
                      <a:pt x="20264" y="5257"/>
                    </a:lnTo>
                    <a:cubicBezTo>
                      <a:pt x="19077" y="4606"/>
                      <a:pt x="17631" y="4055"/>
                      <a:pt x="15935" y="3606"/>
                    </a:cubicBezTo>
                    <a:cubicBezTo>
                      <a:pt x="14235" y="3157"/>
                      <a:pt x="12570" y="2934"/>
                      <a:pt x="10936" y="2934"/>
                    </a:cubicBezTo>
                    <a:cubicBezTo>
                      <a:pt x="9237" y="2934"/>
                      <a:pt x="7801" y="3176"/>
                      <a:pt x="6631" y="3662"/>
                    </a:cubicBezTo>
                    <a:cubicBezTo>
                      <a:pt x="5459" y="4148"/>
                      <a:pt x="4875" y="4870"/>
                      <a:pt x="4875" y="5829"/>
                    </a:cubicBezTo>
                    <a:cubicBezTo>
                      <a:pt x="4875" y="6677"/>
                      <a:pt x="5229" y="7316"/>
                      <a:pt x="5939" y="7748"/>
                    </a:cubicBezTo>
                    <a:cubicBezTo>
                      <a:pt x="6631" y="8178"/>
                      <a:pt x="7753" y="8529"/>
                      <a:pt x="9304" y="8798"/>
                    </a:cubicBezTo>
                    <a:cubicBezTo>
                      <a:pt x="10158" y="8947"/>
                      <a:pt x="11122" y="9094"/>
                      <a:pt x="12186" y="9242"/>
                    </a:cubicBezTo>
                    <a:cubicBezTo>
                      <a:pt x="13249" y="9390"/>
                      <a:pt x="14136" y="9524"/>
                      <a:pt x="14844" y="9647"/>
                    </a:cubicBezTo>
                    <a:cubicBezTo>
                      <a:pt x="17007" y="10016"/>
                      <a:pt x="18674" y="10650"/>
                      <a:pt x="19843" y="11547"/>
                    </a:cubicBezTo>
                    <a:cubicBezTo>
                      <a:pt x="21016" y="12458"/>
                      <a:pt x="21600" y="13662"/>
                      <a:pt x="21600" y="15163"/>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4" name="Shape">
                <a:extLst>
                  <a:ext uri="{FF2B5EF4-FFF2-40B4-BE49-F238E27FC236}">
                    <a16:creationId xmlns:a16="http://schemas.microsoft.com/office/drawing/2014/main" id="{084B6973-7F39-8741-894A-32859414C682}"/>
                  </a:ext>
                </a:extLst>
              </p:cNvPr>
              <p:cNvSpPr/>
              <p:nvPr/>
            </p:nvSpPr>
            <p:spPr>
              <a:xfrm>
                <a:off x="11125200" y="6242050"/>
                <a:ext cx="150487"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5"/>
                    </a:lnTo>
                    <a:cubicBezTo>
                      <a:pt x="19109" y="8731"/>
                      <a:pt x="19080" y="7859"/>
                      <a:pt x="19023" y="7019"/>
                    </a:cubicBezTo>
                    <a:cubicBezTo>
                      <a:pt x="18966" y="6179"/>
                      <a:pt x="18844" y="5507"/>
                      <a:pt x="18659" y="5004"/>
                    </a:cubicBezTo>
                    <a:cubicBezTo>
                      <a:pt x="18455" y="4467"/>
                      <a:pt x="18164" y="4058"/>
                      <a:pt x="17784" y="3782"/>
                    </a:cubicBezTo>
                    <a:cubicBezTo>
                      <a:pt x="17405" y="3508"/>
                      <a:pt x="16857" y="3368"/>
                      <a:pt x="16140" y="3368"/>
                    </a:cubicBezTo>
                    <a:cubicBezTo>
                      <a:pt x="15443" y="3368"/>
                      <a:pt x="14745" y="3616"/>
                      <a:pt x="14047" y="4113"/>
                    </a:cubicBezTo>
                    <a:cubicBezTo>
                      <a:pt x="13349" y="4606"/>
                      <a:pt x="12651" y="5238"/>
                      <a:pt x="11953" y="6003"/>
                    </a:cubicBezTo>
                    <a:cubicBezTo>
                      <a:pt x="11979" y="6291"/>
                      <a:pt x="12001" y="6625"/>
                      <a:pt x="12020" y="7008"/>
                    </a:cubicBezTo>
                    <a:cubicBezTo>
                      <a:pt x="12037" y="7392"/>
                      <a:pt x="12046" y="7771"/>
                      <a:pt x="12046" y="8147"/>
                    </a:cubicBezTo>
                    <a:lnTo>
                      <a:pt x="12046" y="21600"/>
                    </a:lnTo>
                    <a:lnTo>
                      <a:pt x="9555" y="21600"/>
                    </a:lnTo>
                    <a:lnTo>
                      <a:pt x="9555" y="9635"/>
                    </a:lnTo>
                    <a:cubicBezTo>
                      <a:pt x="9555" y="8707"/>
                      <a:pt x="9525" y="7824"/>
                      <a:pt x="9468" y="6989"/>
                    </a:cubicBezTo>
                    <a:cubicBezTo>
                      <a:pt x="9411" y="6156"/>
                      <a:pt x="9289" y="5488"/>
                      <a:pt x="9104" y="4987"/>
                    </a:cubicBezTo>
                    <a:cubicBezTo>
                      <a:pt x="8900" y="4447"/>
                      <a:pt x="8609" y="4042"/>
                      <a:pt x="8229" y="3773"/>
                    </a:cubicBezTo>
                    <a:cubicBezTo>
                      <a:pt x="7849" y="3504"/>
                      <a:pt x="7301" y="3368"/>
                      <a:pt x="6586" y="3368"/>
                    </a:cubicBezTo>
                    <a:cubicBezTo>
                      <a:pt x="5905" y="3368"/>
                      <a:pt x="5223" y="3607"/>
                      <a:pt x="4539" y="4083"/>
                    </a:cubicBezTo>
                    <a:cubicBezTo>
                      <a:pt x="3853" y="4560"/>
                      <a:pt x="3171" y="5169"/>
                      <a:pt x="2490" y="5908"/>
                    </a:cubicBezTo>
                    <a:lnTo>
                      <a:pt x="2490" y="21600"/>
                    </a:lnTo>
                    <a:lnTo>
                      <a:pt x="0" y="21600"/>
                    </a:lnTo>
                    <a:lnTo>
                      <a:pt x="0" y="584"/>
                    </a:lnTo>
                    <a:lnTo>
                      <a:pt x="2490" y="584"/>
                    </a:lnTo>
                    <a:lnTo>
                      <a:pt x="2490" y="2917"/>
                    </a:lnTo>
                    <a:cubicBezTo>
                      <a:pt x="3268" y="2002"/>
                      <a:pt x="4044" y="1287"/>
                      <a:pt x="4816" y="771"/>
                    </a:cubicBezTo>
                    <a:cubicBezTo>
                      <a:pt x="5590" y="258"/>
                      <a:pt x="6414" y="0"/>
                      <a:pt x="7288" y="0"/>
                    </a:cubicBezTo>
                    <a:cubicBezTo>
                      <a:pt x="8295" y="0"/>
                      <a:pt x="9150" y="302"/>
                      <a:pt x="9853" y="903"/>
                    </a:cubicBezTo>
                    <a:cubicBezTo>
                      <a:pt x="10555" y="1505"/>
                      <a:pt x="11079" y="2339"/>
                      <a:pt x="11424" y="3406"/>
                    </a:cubicBezTo>
                    <a:cubicBezTo>
                      <a:pt x="12431" y="2202"/>
                      <a:pt x="13349" y="1333"/>
                      <a:pt x="14179" y="800"/>
                    </a:cubicBezTo>
                    <a:cubicBezTo>
                      <a:pt x="15009" y="267"/>
                      <a:pt x="15898" y="0"/>
                      <a:pt x="16843" y="0"/>
                    </a:cubicBezTo>
                    <a:cubicBezTo>
                      <a:pt x="18468" y="0"/>
                      <a:pt x="19668" y="700"/>
                      <a:pt x="20442" y="2098"/>
                    </a:cubicBezTo>
                    <a:cubicBezTo>
                      <a:pt x="21214" y="3496"/>
                      <a:pt x="21600" y="5450"/>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5" name="Shape">
                <a:extLst>
                  <a:ext uri="{FF2B5EF4-FFF2-40B4-BE49-F238E27FC236}">
                    <a16:creationId xmlns:a16="http://schemas.microsoft.com/office/drawing/2014/main" id="{5CB7EEF4-2E94-E344-8645-0E953D7CCA16}"/>
                  </a:ext>
                </a:extLst>
              </p:cNvPr>
              <p:cNvSpPr/>
              <p:nvPr/>
            </p:nvSpPr>
            <p:spPr>
              <a:xfrm>
                <a:off x="11296650" y="6242050"/>
                <a:ext cx="87615"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40" y="10319"/>
                      <a:pt x="14502" y="10411"/>
                      <a:pt x="12733" y="10534"/>
                    </a:cubicBezTo>
                    <a:cubicBezTo>
                      <a:pt x="10967" y="10657"/>
                      <a:pt x="9566" y="10835"/>
                      <a:pt x="8535" y="11066"/>
                    </a:cubicBezTo>
                    <a:cubicBezTo>
                      <a:pt x="7307" y="11350"/>
                      <a:pt x="6312" y="11788"/>
                      <a:pt x="5553" y="12381"/>
                    </a:cubicBezTo>
                    <a:cubicBezTo>
                      <a:pt x="4795" y="12976"/>
                      <a:pt x="4416" y="13794"/>
                      <a:pt x="4416" y="14835"/>
                    </a:cubicBezTo>
                    <a:cubicBezTo>
                      <a:pt x="4416" y="16012"/>
                      <a:pt x="4856" y="16898"/>
                      <a:pt x="5736" y="17491"/>
                    </a:cubicBezTo>
                    <a:cubicBezTo>
                      <a:pt x="6616" y="18087"/>
                      <a:pt x="7959" y="18384"/>
                      <a:pt x="9764" y="18384"/>
                    </a:cubicBezTo>
                    <a:cubicBezTo>
                      <a:pt x="11266" y="18384"/>
                      <a:pt x="12639" y="18147"/>
                      <a:pt x="13885" y="17675"/>
                    </a:cubicBezTo>
                    <a:cubicBezTo>
                      <a:pt x="15129" y="17204"/>
                      <a:pt x="16283" y="16637"/>
                      <a:pt x="17345" y="15975"/>
                    </a:cubicBezTo>
                    <a:moveTo>
                      <a:pt x="21600" y="21031"/>
                    </a:moveTo>
                    <a:lnTo>
                      <a:pt x="17345" y="21031"/>
                    </a:lnTo>
                    <a:lnTo>
                      <a:pt x="17345" y="18843"/>
                    </a:lnTo>
                    <a:cubicBezTo>
                      <a:pt x="16967" y="19051"/>
                      <a:pt x="16452" y="19343"/>
                      <a:pt x="15807" y="19716"/>
                    </a:cubicBezTo>
                    <a:cubicBezTo>
                      <a:pt x="15162" y="20090"/>
                      <a:pt x="14537" y="20387"/>
                      <a:pt x="13929" y="20607"/>
                    </a:cubicBezTo>
                    <a:cubicBezTo>
                      <a:pt x="13217" y="20891"/>
                      <a:pt x="12398" y="21126"/>
                      <a:pt x="11471" y="21314"/>
                    </a:cubicBezTo>
                    <a:cubicBezTo>
                      <a:pt x="10546" y="21506"/>
                      <a:pt x="9461" y="21600"/>
                      <a:pt x="8217" y="21600"/>
                    </a:cubicBezTo>
                    <a:cubicBezTo>
                      <a:pt x="5923" y="21600"/>
                      <a:pt x="3982" y="20988"/>
                      <a:pt x="2391" y="19763"/>
                    </a:cubicBezTo>
                    <a:cubicBezTo>
                      <a:pt x="796" y="18536"/>
                      <a:pt x="0" y="16974"/>
                      <a:pt x="0" y="15075"/>
                    </a:cubicBezTo>
                    <a:cubicBezTo>
                      <a:pt x="0" y="13519"/>
                      <a:pt x="412" y="12259"/>
                      <a:pt x="1240" y="11298"/>
                    </a:cubicBezTo>
                    <a:cubicBezTo>
                      <a:pt x="2067" y="10334"/>
                      <a:pt x="3247" y="9578"/>
                      <a:pt x="4780" y="9026"/>
                    </a:cubicBezTo>
                    <a:cubicBezTo>
                      <a:pt x="6326" y="8475"/>
                      <a:pt x="8186" y="8101"/>
                      <a:pt x="10355" y="7905"/>
                    </a:cubicBezTo>
                    <a:cubicBezTo>
                      <a:pt x="12526" y="7709"/>
                      <a:pt x="14855" y="7562"/>
                      <a:pt x="17345" y="7464"/>
                    </a:cubicBezTo>
                    <a:lnTo>
                      <a:pt x="17345" y="6931"/>
                    </a:lnTo>
                    <a:cubicBezTo>
                      <a:pt x="17345" y="6148"/>
                      <a:pt x="17174" y="5497"/>
                      <a:pt x="16831" y="4982"/>
                    </a:cubicBezTo>
                    <a:cubicBezTo>
                      <a:pt x="16491" y="4466"/>
                      <a:pt x="16001" y="4063"/>
                      <a:pt x="15364" y="3770"/>
                    </a:cubicBezTo>
                    <a:cubicBezTo>
                      <a:pt x="14756" y="3488"/>
                      <a:pt x="14026" y="3298"/>
                      <a:pt x="13179" y="3198"/>
                    </a:cubicBezTo>
                    <a:cubicBezTo>
                      <a:pt x="12329" y="3101"/>
                      <a:pt x="11442" y="3051"/>
                      <a:pt x="10516" y="3051"/>
                    </a:cubicBezTo>
                    <a:cubicBezTo>
                      <a:pt x="9392" y="3051"/>
                      <a:pt x="8139" y="3170"/>
                      <a:pt x="6760" y="3411"/>
                    </a:cubicBezTo>
                    <a:cubicBezTo>
                      <a:pt x="5379" y="3650"/>
                      <a:pt x="3952" y="3996"/>
                      <a:pt x="2480" y="4449"/>
                    </a:cubicBezTo>
                    <a:lnTo>
                      <a:pt x="2253" y="4449"/>
                    </a:lnTo>
                    <a:lnTo>
                      <a:pt x="2253" y="938"/>
                    </a:lnTo>
                    <a:cubicBezTo>
                      <a:pt x="3088" y="754"/>
                      <a:pt x="4293" y="551"/>
                      <a:pt x="5873" y="331"/>
                    </a:cubicBezTo>
                    <a:cubicBezTo>
                      <a:pt x="7450" y="110"/>
                      <a:pt x="9006" y="0"/>
                      <a:pt x="10538" y="0"/>
                    </a:cubicBezTo>
                    <a:cubicBezTo>
                      <a:pt x="12329" y="0"/>
                      <a:pt x="13887" y="120"/>
                      <a:pt x="15215" y="358"/>
                    </a:cubicBezTo>
                    <a:cubicBezTo>
                      <a:pt x="16544" y="598"/>
                      <a:pt x="17692" y="1005"/>
                      <a:pt x="18664" y="1581"/>
                    </a:cubicBezTo>
                    <a:cubicBezTo>
                      <a:pt x="19621" y="2145"/>
                      <a:pt x="20349"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6" name="Shape">
                <a:extLst>
                  <a:ext uri="{FF2B5EF4-FFF2-40B4-BE49-F238E27FC236}">
                    <a16:creationId xmlns:a16="http://schemas.microsoft.com/office/drawing/2014/main" id="{A6122795-0086-A443-A8C8-724DDA9A50AD}"/>
                  </a:ext>
                </a:extLst>
              </p:cNvPr>
              <p:cNvSpPr/>
              <p:nvPr/>
            </p:nvSpPr>
            <p:spPr>
              <a:xfrm>
                <a:off x="1141095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4" y="7762"/>
                      <a:pt x="17044" y="6915"/>
                    </a:cubicBezTo>
                    <a:cubicBezTo>
                      <a:pt x="16905" y="6069"/>
                      <a:pt x="16652" y="5407"/>
                      <a:pt x="16282" y="4929"/>
                    </a:cubicBezTo>
                    <a:cubicBezTo>
                      <a:pt x="15895" y="4403"/>
                      <a:pt x="15338" y="4012"/>
                      <a:pt x="14616" y="3753"/>
                    </a:cubicBezTo>
                    <a:cubicBezTo>
                      <a:pt x="13890" y="3496"/>
                      <a:pt x="12950" y="3368"/>
                      <a:pt x="11795" y="3368"/>
                    </a:cubicBezTo>
                    <a:cubicBezTo>
                      <a:pt x="10605" y="3368"/>
                      <a:pt x="9364" y="3607"/>
                      <a:pt x="8071" y="4083"/>
                    </a:cubicBezTo>
                    <a:cubicBezTo>
                      <a:pt x="6776" y="4560"/>
                      <a:pt x="5533" y="5169"/>
                      <a:pt x="4348" y="5908"/>
                    </a:cubicBezTo>
                    <a:lnTo>
                      <a:pt x="4348" y="21600"/>
                    </a:lnTo>
                    <a:lnTo>
                      <a:pt x="0" y="21600"/>
                    </a:lnTo>
                    <a:lnTo>
                      <a:pt x="0" y="584"/>
                    </a:lnTo>
                    <a:lnTo>
                      <a:pt x="4348" y="584"/>
                    </a:lnTo>
                    <a:lnTo>
                      <a:pt x="4348" y="2917"/>
                    </a:lnTo>
                    <a:cubicBezTo>
                      <a:pt x="5703" y="2002"/>
                      <a:pt x="7108" y="1287"/>
                      <a:pt x="8556" y="771"/>
                    </a:cubicBezTo>
                    <a:cubicBezTo>
                      <a:pt x="10005" y="258"/>
                      <a:pt x="11493" y="0"/>
                      <a:pt x="13020" y="0"/>
                    </a:cubicBezTo>
                    <a:cubicBezTo>
                      <a:pt x="15810" y="0"/>
                      <a:pt x="17939" y="683"/>
                      <a:pt x="19403" y="2051"/>
                    </a:cubicBezTo>
                    <a:cubicBezTo>
                      <a:pt x="20868"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7" name="Shape">
                <a:extLst>
                  <a:ext uri="{FF2B5EF4-FFF2-40B4-BE49-F238E27FC236}">
                    <a16:creationId xmlns:a16="http://schemas.microsoft.com/office/drawing/2014/main" id="{4D6D398E-B4BD-154A-B557-8DA83ED7FA7F}"/>
                  </a:ext>
                </a:extLst>
              </p:cNvPr>
              <p:cNvSpPr/>
              <p:nvPr/>
            </p:nvSpPr>
            <p:spPr>
              <a:xfrm>
                <a:off x="11525250" y="6210300"/>
                <a:ext cx="19575" cy="138401"/>
              </a:xfrm>
              <a:custGeom>
                <a:avLst/>
                <a:gdLst/>
                <a:ahLst/>
                <a:cxnLst>
                  <a:cxn ang="0">
                    <a:pos x="wd2" y="hd2"/>
                  </a:cxn>
                  <a:cxn ang="5400000">
                    <a:pos x="wd2" y="hd2"/>
                  </a:cxn>
                  <a:cxn ang="10800000">
                    <a:pos x="wd2" y="hd2"/>
                  </a:cxn>
                  <a:cxn ang="16200000">
                    <a:pos x="wd2" y="hd2"/>
                  </a:cxn>
                </a:cxnLst>
                <a:rect l="0" t="0" r="r" b="b"/>
                <a:pathLst>
                  <a:path w="21600" h="21600" extrusionOk="0">
                    <a:moveTo>
                      <a:pt x="20373" y="21600"/>
                    </a:moveTo>
                    <a:lnTo>
                      <a:pt x="1220" y="21600"/>
                    </a:lnTo>
                    <a:lnTo>
                      <a:pt x="1220" y="5504"/>
                    </a:lnTo>
                    <a:lnTo>
                      <a:pt x="20373" y="5504"/>
                    </a:lnTo>
                    <a:cubicBezTo>
                      <a:pt x="20373" y="5504"/>
                      <a:pt x="20373" y="21600"/>
                      <a:pt x="20373" y="21600"/>
                    </a:cubicBezTo>
                    <a:close/>
                    <a:moveTo>
                      <a:pt x="21600" y="2810"/>
                    </a:moveTo>
                    <a:lnTo>
                      <a:pt x="0" y="2810"/>
                    </a:lnTo>
                    <a:lnTo>
                      <a:pt x="0" y="0"/>
                    </a:lnTo>
                    <a:lnTo>
                      <a:pt x="21600" y="0"/>
                    </a:lnTo>
                    <a:cubicBezTo>
                      <a:pt x="21600" y="0"/>
                      <a:pt x="21600" y="2810"/>
                      <a:pt x="21600" y="281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8" name="Shape">
                <a:extLst>
                  <a:ext uri="{FF2B5EF4-FFF2-40B4-BE49-F238E27FC236}">
                    <a16:creationId xmlns:a16="http://schemas.microsoft.com/office/drawing/2014/main" id="{4EF432B3-CB99-E44F-B2D9-9787CA2FC5DF}"/>
                  </a:ext>
                </a:extLst>
              </p:cNvPr>
              <p:cNvSpPr/>
              <p:nvPr/>
            </p:nvSpPr>
            <p:spPr>
              <a:xfrm>
                <a:off x="11569700" y="6242050"/>
                <a:ext cx="87622"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39" y="10319"/>
                      <a:pt x="14501" y="10411"/>
                      <a:pt x="12732" y="10534"/>
                    </a:cubicBezTo>
                    <a:cubicBezTo>
                      <a:pt x="10967" y="10657"/>
                      <a:pt x="9565" y="10835"/>
                      <a:pt x="8534" y="11066"/>
                    </a:cubicBezTo>
                    <a:cubicBezTo>
                      <a:pt x="7305" y="11350"/>
                      <a:pt x="6313" y="11788"/>
                      <a:pt x="5554" y="12381"/>
                    </a:cubicBezTo>
                    <a:cubicBezTo>
                      <a:pt x="4794" y="12976"/>
                      <a:pt x="4415" y="13794"/>
                      <a:pt x="4415" y="14835"/>
                    </a:cubicBezTo>
                    <a:cubicBezTo>
                      <a:pt x="4415" y="16012"/>
                      <a:pt x="4855" y="16898"/>
                      <a:pt x="5734" y="17491"/>
                    </a:cubicBezTo>
                    <a:cubicBezTo>
                      <a:pt x="6615" y="18087"/>
                      <a:pt x="7955" y="18384"/>
                      <a:pt x="9764" y="18384"/>
                    </a:cubicBezTo>
                    <a:cubicBezTo>
                      <a:pt x="11267" y="18384"/>
                      <a:pt x="12640" y="18147"/>
                      <a:pt x="13884" y="17675"/>
                    </a:cubicBezTo>
                    <a:cubicBezTo>
                      <a:pt x="15126" y="17204"/>
                      <a:pt x="16281" y="16637"/>
                      <a:pt x="17345" y="15975"/>
                    </a:cubicBezTo>
                    <a:moveTo>
                      <a:pt x="21600" y="21031"/>
                    </a:moveTo>
                    <a:lnTo>
                      <a:pt x="17345" y="21031"/>
                    </a:lnTo>
                    <a:lnTo>
                      <a:pt x="17345" y="18843"/>
                    </a:lnTo>
                    <a:cubicBezTo>
                      <a:pt x="16964" y="19051"/>
                      <a:pt x="16451" y="19343"/>
                      <a:pt x="15807" y="19716"/>
                    </a:cubicBezTo>
                    <a:cubicBezTo>
                      <a:pt x="15162" y="20090"/>
                      <a:pt x="14536" y="20387"/>
                      <a:pt x="13930" y="20607"/>
                    </a:cubicBezTo>
                    <a:cubicBezTo>
                      <a:pt x="13216" y="20891"/>
                      <a:pt x="12397" y="21126"/>
                      <a:pt x="11472" y="21314"/>
                    </a:cubicBezTo>
                    <a:cubicBezTo>
                      <a:pt x="10545" y="21506"/>
                      <a:pt x="9460" y="21600"/>
                      <a:pt x="8218" y="21600"/>
                    </a:cubicBezTo>
                    <a:cubicBezTo>
                      <a:pt x="5924" y="21600"/>
                      <a:pt x="3981" y="20988"/>
                      <a:pt x="2389" y="19763"/>
                    </a:cubicBezTo>
                    <a:cubicBezTo>
                      <a:pt x="795" y="18536"/>
                      <a:pt x="0" y="16974"/>
                      <a:pt x="0" y="15075"/>
                    </a:cubicBezTo>
                    <a:cubicBezTo>
                      <a:pt x="0" y="13519"/>
                      <a:pt x="412" y="12259"/>
                      <a:pt x="1240" y="11298"/>
                    </a:cubicBezTo>
                    <a:cubicBezTo>
                      <a:pt x="2067" y="10334"/>
                      <a:pt x="3247" y="9578"/>
                      <a:pt x="4778" y="9026"/>
                    </a:cubicBezTo>
                    <a:cubicBezTo>
                      <a:pt x="6327" y="8475"/>
                      <a:pt x="8185" y="8101"/>
                      <a:pt x="10355" y="7905"/>
                    </a:cubicBezTo>
                    <a:cubicBezTo>
                      <a:pt x="12526" y="7709"/>
                      <a:pt x="14855" y="7562"/>
                      <a:pt x="17345" y="7464"/>
                    </a:cubicBezTo>
                    <a:lnTo>
                      <a:pt x="17345" y="6931"/>
                    </a:lnTo>
                    <a:cubicBezTo>
                      <a:pt x="17345" y="6148"/>
                      <a:pt x="17172" y="5497"/>
                      <a:pt x="16830" y="4982"/>
                    </a:cubicBezTo>
                    <a:cubicBezTo>
                      <a:pt x="16490" y="4466"/>
                      <a:pt x="16000" y="4063"/>
                      <a:pt x="15363" y="3770"/>
                    </a:cubicBezTo>
                    <a:cubicBezTo>
                      <a:pt x="14755" y="3488"/>
                      <a:pt x="14027" y="3298"/>
                      <a:pt x="13178" y="3198"/>
                    </a:cubicBezTo>
                    <a:cubicBezTo>
                      <a:pt x="12328" y="3101"/>
                      <a:pt x="11439" y="3051"/>
                      <a:pt x="10515" y="3051"/>
                    </a:cubicBezTo>
                    <a:cubicBezTo>
                      <a:pt x="9393" y="3051"/>
                      <a:pt x="8140" y="3170"/>
                      <a:pt x="6761" y="3411"/>
                    </a:cubicBezTo>
                    <a:cubicBezTo>
                      <a:pt x="5380" y="3650"/>
                      <a:pt x="3953" y="3996"/>
                      <a:pt x="2481" y="4449"/>
                    </a:cubicBezTo>
                    <a:lnTo>
                      <a:pt x="2251" y="4449"/>
                    </a:lnTo>
                    <a:lnTo>
                      <a:pt x="2251" y="938"/>
                    </a:lnTo>
                    <a:cubicBezTo>
                      <a:pt x="3087" y="754"/>
                      <a:pt x="4294" y="551"/>
                      <a:pt x="5871" y="331"/>
                    </a:cubicBezTo>
                    <a:cubicBezTo>
                      <a:pt x="7450" y="110"/>
                      <a:pt x="9006" y="0"/>
                      <a:pt x="10537" y="0"/>
                    </a:cubicBezTo>
                    <a:cubicBezTo>
                      <a:pt x="12328" y="0"/>
                      <a:pt x="13888" y="120"/>
                      <a:pt x="15215" y="358"/>
                    </a:cubicBezTo>
                    <a:cubicBezTo>
                      <a:pt x="16541" y="598"/>
                      <a:pt x="17692" y="1005"/>
                      <a:pt x="18663" y="1581"/>
                    </a:cubicBezTo>
                    <a:cubicBezTo>
                      <a:pt x="19618" y="2145"/>
                      <a:pt x="20348"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9" name="Shape">
                <a:extLst>
                  <a:ext uri="{FF2B5EF4-FFF2-40B4-BE49-F238E27FC236}">
                    <a16:creationId xmlns:a16="http://schemas.microsoft.com/office/drawing/2014/main" id="{CAE954B7-66F0-3D42-B566-0FD8AD3D9569}"/>
                  </a:ext>
                </a:extLst>
              </p:cNvPr>
              <p:cNvSpPr/>
              <p:nvPr/>
            </p:nvSpPr>
            <p:spPr>
              <a:xfrm>
                <a:off x="1168400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2" y="7762"/>
                      <a:pt x="17045" y="6915"/>
                    </a:cubicBezTo>
                    <a:cubicBezTo>
                      <a:pt x="16906" y="6069"/>
                      <a:pt x="16651" y="5407"/>
                      <a:pt x="16280" y="4929"/>
                    </a:cubicBezTo>
                    <a:cubicBezTo>
                      <a:pt x="15895" y="4403"/>
                      <a:pt x="15340" y="4012"/>
                      <a:pt x="14616" y="3753"/>
                    </a:cubicBezTo>
                    <a:cubicBezTo>
                      <a:pt x="13890" y="3496"/>
                      <a:pt x="12952" y="3368"/>
                      <a:pt x="11794" y="3368"/>
                    </a:cubicBezTo>
                    <a:cubicBezTo>
                      <a:pt x="10607" y="3368"/>
                      <a:pt x="9366" y="3607"/>
                      <a:pt x="8069" y="4083"/>
                    </a:cubicBezTo>
                    <a:cubicBezTo>
                      <a:pt x="6776" y="4560"/>
                      <a:pt x="5535" y="5169"/>
                      <a:pt x="4350" y="5908"/>
                    </a:cubicBezTo>
                    <a:lnTo>
                      <a:pt x="4350" y="21600"/>
                    </a:lnTo>
                    <a:lnTo>
                      <a:pt x="0" y="21600"/>
                    </a:lnTo>
                    <a:lnTo>
                      <a:pt x="0" y="584"/>
                    </a:lnTo>
                    <a:lnTo>
                      <a:pt x="4350" y="584"/>
                    </a:lnTo>
                    <a:lnTo>
                      <a:pt x="4350" y="2917"/>
                    </a:lnTo>
                    <a:cubicBezTo>
                      <a:pt x="5703" y="2002"/>
                      <a:pt x="7107" y="1287"/>
                      <a:pt x="8556" y="771"/>
                    </a:cubicBezTo>
                    <a:cubicBezTo>
                      <a:pt x="10005" y="258"/>
                      <a:pt x="11491" y="0"/>
                      <a:pt x="13019" y="0"/>
                    </a:cubicBezTo>
                    <a:cubicBezTo>
                      <a:pt x="15810" y="0"/>
                      <a:pt x="17938" y="683"/>
                      <a:pt x="19404" y="2051"/>
                    </a:cubicBezTo>
                    <a:cubicBezTo>
                      <a:pt x="20866"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0" name="Shape">
                <a:extLst>
                  <a:ext uri="{FF2B5EF4-FFF2-40B4-BE49-F238E27FC236}">
                    <a16:creationId xmlns:a16="http://schemas.microsoft.com/office/drawing/2014/main" id="{D8F999DD-D457-5C40-B837-DBA0E0190D8F}"/>
                  </a:ext>
                </a:extLst>
              </p:cNvPr>
              <p:cNvSpPr/>
              <p:nvPr/>
            </p:nvSpPr>
            <p:spPr>
              <a:xfrm>
                <a:off x="10807700" y="6400800"/>
                <a:ext cx="122523" cy="142656"/>
              </a:xfrm>
              <a:custGeom>
                <a:avLst/>
                <a:gdLst/>
                <a:ahLst/>
                <a:cxnLst>
                  <a:cxn ang="0">
                    <a:pos x="wd2" y="hd2"/>
                  </a:cxn>
                  <a:cxn ang="5400000">
                    <a:pos x="wd2" y="hd2"/>
                  </a:cxn>
                  <a:cxn ang="10800000">
                    <a:pos x="wd2" y="hd2"/>
                  </a:cxn>
                  <a:cxn ang="16200000">
                    <a:pos x="wd2" y="hd2"/>
                  </a:cxn>
                </a:cxnLst>
                <a:rect l="0" t="0" r="r" b="b"/>
                <a:pathLst>
                  <a:path w="21600" h="21600" extrusionOk="0">
                    <a:moveTo>
                      <a:pt x="21600" y="19656"/>
                    </a:moveTo>
                    <a:cubicBezTo>
                      <a:pt x="20275" y="20178"/>
                      <a:pt x="18831" y="20633"/>
                      <a:pt x="17261" y="21018"/>
                    </a:cubicBezTo>
                    <a:cubicBezTo>
                      <a:pt x="15694" y="21405"/>
                      <a:pt x="14178" y="21600"/>
                      <a:pt x="12713" y="21600"/>
                    </a:cubicBezTo>
                    <a:cubicBezTo>
                      <a:pt x="10824" y="21600"/>
                      <a:pt x="9094" y="21375"/>
                      <a:pt x="7521" y="20929"/>
                    </a:cubicBezTo>
                    <a:cubicBezTo>
                      <a:pt x="5946" y="20481"/>
                      <a:pt x="4606" y="19810"/>
                      <a:pt x="3501" y="18916"/>
                    </a:cubicBezTo>
                    <a:cubicBezTo>
                      <a:pt x="2383" y="18011"/>
                      <a:pt x="1519" y="16881"/>
                      <a:pt x="912" y="15525"/>
                    </a:cubicBezTo>
                    <a:cubicBezTo>
                      <a:pt x="304" y="14168"/>
                      <a:pt x="0" y="12582"/>
                      <a:pt x="0" y="10765"/>
                    </a:cubicBezTo>
                    <a:cubicBezTo>
                      <a:pt x="0" y="7438"/>
                      <a:pt x="1132" y="4811"/>
                      <a:pt x="3394" y="2887"/>
                    </a:cubicBezTo>
                    <a:cubicBezTo>
                      <a:pt x="5657" y="963"/>
                      <a:pt x="8764" y="0"/>
                      <a:pt x="12713" y="0"/>
                    </a:cubicBezTo>
                    <a:cubicBezTo>
                      <a:pt x="14091" y="0"/>
                      <a:pt x="15499" y="142"/>
                      <a:pt x="16936" y="426"/>
                    </a:cubicBezTo>
                    <a:cubicBezTo>
                      <a:pt x="18375" y="711"/>
                      <a:pt x="19924" y="1193"/>
                      <a:pt x="21584" y="1873"/>
                    </a:cubicBezTo>
                    <a:lnTo>
                      <a:pt x="21584" y="5159"/>
                    </a:lnTo>
                    <a:lnTo>
                      <a:pt x="21291" y="5159"/>
                    </a:lnTo>
                    <a:cubicBezTo>
                      <a:pt x="20955" y="4936"/>
                      <a:pt x="20467" y="4641"/>
                      <a:pt x="19826" y="4277"/>
                    </a:cubicBezTo>
                    <a:cubicBezTo>
                      <a:pt x="19186" y="3915"/>
                      <a:pt x="18557" y="3612"/>
                      <a:pt x="17937" y="3369"/>
                    </a:cubicBezTo>
                    <a:cubicBezTo>
                      <a:pt x="17189" y="3081"/>
                      <a:pt x="16339" y="2841"/>
                      <a:pt x="15391" y="2648"/>
                    </a:cubicBezTo>
                    <a:cubicBezTo>
                      <a:pt x="14441" y="2458"/>
                      <a:pt x="13364" y="2363"/>
                      <a:pt x="12160" y="2363"/>
                    </a:cubicBezTo>
                    <a:cubicBezTo>
                      <a:pt x="9447" y="2363"/>
                      <a:pt x="7301" y="3111"/>
                      <a:pt x="5723" y="4606"/>
                    </a:cubicBezTo>
                    <a:cubicBezTo>
                      <a:pt x="4143" y="6103"/>
                      <a:pt x="3354" y="8127"/>
                      <a:pt x="3354" y="10681"/>
                    </a:cubicBezTo>
                    <a:cubicBezTo>
                      <a:pt x="3354" y="13374"/>
                      <a:pt x="4178" y="15468"/>
                      <a:pt x="5827" y="16965"/>
                    </a:cubicBezTo>
                    <a:cubicBezTo>
                      <a:pt x="7477" y="18460"/>
                      <a:pt x="9723" y="19208"/>
                      <a:pt x="12566" y="19208"/>
                    </a:cubicBezTo>
                    <a:cubicBezTo>
                      <a:pt x="13608" y="19208"/>
                      <a:pt x="14646" y="19120"/>
                      <a:pt x="15684" y="18943"/>
                    </a:cubicBezTo>
                    <a:cubicBezTo>
                      <a:pt x="16720" y="18766"/>
                      <a:pt x="17628" y="18538"/>
                      <a:pt x="18410" y="18258"/>
                    </a:cubicBezTo>
                    <a:lnTo>
                      <a:pt x="18410" y="13156"/>
                    </a:lnTo>
                    <a:lnTo>
                      <a:pt x="11916" y="13156"/>
                    </a:lnTo>
                    <a:lnTo>
                      <a:pt x="11916" y="10723"/>
                    </a:lnTo>
                    <a:lnTo>
                      <a:pt x="21600" y="10723"/>
                    </a:lnTo>
                    <a:cubicBezTo>
                      <a:pt x="21600" y="10723"/>
                      <a:pt x="21600" y="19656"/>
                      <a:pt x="21600" y="19656"/>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1" name="Shape">
                <a:extLst>
                  <a:ext uri="{FF2B5EF4-FFF2-40B4-BE49-F238E27FC236}">
                    <a16:creationId xmlns:a16="http://schemas.microsoft.com/office/drawing/2014/main" id="{5852AF64-17DA-874D-AB78-7F412E423B68}"/>
                  </a:ext>
                </a:extLst>
              </p:cNvPr>
              <p:cNvSpPr/>
              <p:nvPr/>
            </p:nvSpPr>
            <p:spPr>
              <a:xfrm>
                <a:off x="10947400" y="6432550"/>
                <a:ext cx="95187" cy="108855"/>
              </a:xfrm>
              <a:custGeom>
                <a:avLst/>
                <a:gdLst/>
                <a:ahLst/>
                <a:cxnLst>
                  <a:cxn ang="0">
                    <a:pos x="wd2" y="hd2"/>
                  </a:cxn>
                  <a:cxn ang="5400000">
                    <a:pos x="wd2" y="hd2"/>
                  </a:cxn>
                  <a:cxn ang="10800000">
                    <a:pos x="wd2" y="hd2"/>
                  </a:cxn>
                  <a:cxn ang="16200000">
                    <a:pos x="wd2" y="hd2"/>
                  </a:cxn>
                </a:cxnLst>
                <a:rect l="0" t="0" r="r" b="b"/>
                <a:pathLst>
                  <a:path w="21600" h="21600" extrusionOk="0">
                    <a:moveTo>
                      <a:pt x="17536" y="10809"/>
                    </a:moveTo>
                    <a:cubicBezTo>
                      <a:pt x="17536" y="8159"/>
                      <a:pt x="16942" y="6189"/>
                      <a:pt x="15755" y="4900"/>
                    </a:cubicBezTo>
                    <a:cubicBezTo>
                      <a:pt x="14568" y="3613"/>
                      <a:pt x="12918" y="2968"/>
                      <a:pt x="10811" y="2968"/>
                    </a:cubicBezTo>
                    <a:cubicBezTo>
                      <a:pt x="8674" y="2968"/>
                      <a:pt x="7013" y="3613"/>
                      <a:pt x="5834" y="4900"/>
                    </a:cubicBezTo>
                    <a:cubicBezTo>
                      <a:pt x="4654" y="6189"/>
                      <a:pt x="4064" y="8159"/>
                      <a:pt x="4064" y="10809"/>
                    </a:cubicBezTo>
                    <a:cubicBezTo>
                      <a:pt x="4064" y="13375"/>
                      <a:pt x="4658" y="15319"/>
                      <a:pt x="5846" y="16645"/>
                    </a:cubicBezTo>
                    <a:cubicBezTo>
                      <a:pt x="7032" y="17970"/>
                      <a:pt x="8688" y="18632"/>
                      <a:pt x="10811" y="18632"/>
                    </a:cubicBezTo>
                    <a:cubicBezTo>
                      <a:pt x="12907" y="18632"/>
                      <a:pt x="14551" y="17977"/>
                      <a:pt x="15744" y="16662"/>
                    </a:cubicBezTo>
                    <a:cubicBezTo>
                      <a:pt x="16939" y="15350"/>
                      <a:pt x="17536" y="13398"/>
                      <a:pt x="17536" y="10809"/>
                    </a:cubicBezTo>
                    <a:moveTo>
                      <a:pt x="21600" y="10809"/>
                    </a:moveTo>
                    <a:cubicBezTo>
                      <a:pt x="21600" y="14144"/>
                      <a:pt x="20623" y="16776"/>
                      <a:pt x="18667" y="18706"/>
                    </a:cubicBezTo>
                    <a:cubicBezTo>
                      <a:pt x="16712" y="20636"/>
                      <a:pt x="14093" y="21600"/>
                      <a:pt x="10811" y="21600"/>
                    </a:cubicBezTo>
                    <a:cubicBezTo>
                      <a:pt x="7502" y="21600"/>
                      <a:pt x="4872" y="20636"/>
                      <a:pt x="2923" y="18706"/>
                    </a:cubicBezTo>
                    <a:cubicBezTo>
                      <a:pt x="974" y="16776"/>
                      <a:pt x="0" y="14144"/>
                      <a:pt x="0" y="10809"/>
                    </a:cubicBezTo>
                    <a:cubicBezTo>
                      <a:pt x="0" y="7475"/>
                      <a:pt x="974" y="4840"/>
                      <a:pt x="2923" y="2904"/>
                    </a:cubicBezTo>
                    <a:cubicBezTo>
                      <a:pt x="4872" y="969"/>
                      <a:pt x="7502" y="0"/>
                      <a:pt x="10811" y="0"/>
                    </a:cubicBezTo>
                    <a:cubicBezTo>
                      <a:pt x="14093" y="0"/>
                      <a:pt x="16712" y="969"/>
                      <a:pt x="18667" y="2904"/>
                    </a:cubicBezTo>
                    <a:cubicBezTo>
                      <a:pt x="20623" y="4840"/>
                      <a:pt x="21600" y="7475"/>
                      <a:pt x="21600" y="1080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2" name="Shape">
                <a:extLst>
                  <a:ext uri="{FF2B5EF4-FFF2-40B4-BE49-F238E27FC236}">
                    <a16:creationId xmlns:a16="http://schemas.microsoft.com/office/drawing/2014/main" id="{DAA0E899-B579-BA4C-9FEB-20DA8C75B696}"/>
                  </a:ext>
                </a:extLst>
              </p:cNvPr>
              <p:cNvSpPr/>
              <p:nvPr/>
            </p:nvSpPr>
            <p:spPr>
              <a:xfrm>
                <a:off x="11055350" y="6438900"/>
                <a:ext cx="100644"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44" y="21600"/>
                    </a:lnTo>
                    <a:lnTo>
                      <a:pt x="8898" y="21600"/>
                    </a:lnTo>
                    <a:lnTo>
                      <a:pt x="0" y="0"/>
                    </a:lnTo>
                    <a:lnTo>
                      <a:pt x="4043" y="0"/>
                    </a:lnTo>
                    <a:lnTo>
                      <a:pt x="10899" y="17191"/>
                    </a:lnTo>
                    <a:lnTo>
                      <a:pt x="17696" y="0"/>
                    </a:lnTo>
                    <a:cubicBezTo>
                      <a:pt x="17696" y="0"/>
                      <a:pt x="21600" y="0"/>
                      <a:pt x="21600" y="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3" name="Shape">
                <a:extLst>
                  <a:ext uri="{FF2B5EF4-FFF2-40B4-BE49-F238E27FC236}">
                    <a16:creationId xmlns:a16="http://schemas.microsoft.com/office/drawing/2014/main" id="{86224D0B-C180-7649-9068-B55BC3A3B9E4}"/>
                  </a:ext>
                </a:extLst>
              </p:cNvPr>
              <p:cNvSpPr/>
              <p:nvPr/>
            </p:nvSpPr>
            <p:spPr>
              <a:xfrm>
                <a:off x="11163300" y="6432550"/>
                <a:ext cx="93617"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9" y="6739"/>
                      <a:pt x="17158" y="5336"/>
                      <a:pt x="16117" y="4342"/>
                    </a:cubicBezTo>
                    <a:cubicBezTo>
                      <a:pt x="15072" y="3349"/>
                      <a:pt x="13484" y="2851"/>
                      <a:pt x="11354" y="2851"/>
                    </a:cubicBezTo>
                    <a:cubicBezTo>
                      <a:pt x="9209" y="2851"/>
                      <a:pt x="7503" y="3398"/>
                      <a:pt x="6231" y="4489"/>
                    </a:cubicBezTo>
                    <a:cubicBezTo>
                      <a:pt x="4960" y="5580"/>
                      <a:pt x="4238" y="6937"/>
                      <a:pt x="4069" y="8556"/>
                    </a:cubicBezTo>
                    <a:cubicBezTo>
                      <a:pt x="4069" y="8556"/>
                      <a:pt x="17702" y="8556"/>
                      <a:pt x="17702" y="8556"/>
                    </a:cubicBezTo>
                    <a:close/>
                    <a:moveTo>
                      <a:pt x="21600" y="11204"/>
                    </a:moveTo>
                    <a:lnTo>
                      <a:pt x="4069" y="11204"/>
                    </a:lnTo>
                    <a:cubicBezTo>
                      <a:pt x="4069" y="12467"/>
                      <a:pt x="4289" y="13569"/>
                      <a:pt x="4729" y="14508"/>
                    </a:cubicBezTo>
                    <a:cubicBezTo>
                      <a:pt x="5168" y="15445"/>
                      <a:pt x="5772" y="16215"/>
                      <a:pt x="6540" y="16816"/>
                    </a:cubicBezTo>
                    <a:cubicBezTo>
                      <a:pt x="7279" y="17406"/>
                      <a:pt x="8156" y="17846"/>
                      <a:pt x="9171" y="18141"/>
                    </a:cubicBezTo>
                    <a:cubicBezTo>
                      <a:pt x="10186" y="18435"/>
                      <a:pt x="11304" y="18582"/>
                      <a:pt x="12526" y="18582"/>
                    </a:cubicBezTo>
                    <a:cubicBezTo>
                      <a:pt x="14146" y="18582"/>
                      <a:pt x="15775" y="18303"/>
                      <a:pt x="17415" y="17746"/>
                    </a:cubicBezTo>
                    <a:cubicBezTo>
                      <a:pt x="19055" y="17187"/>
                      <a:pt x="20224" y="16639"/>
                      <a:pt x="20919" y="16099"/>
                    </a:cubicBezTo>
                    <a:lnTo>
                      <a:pt x="21132" y="16099"/>
                    </a:lnTo>
                    <a:lnTo>
                      <a:pt x="21132" y="19871"/>
                    </a:lnTo>
                    <a:cubicBezTo>
                      <a:pt x="19783" y="20361"/>
                      <a:pt x="18406" y="20772"/>
                      <a:pt x="16998" y="21103"/>
                    </a:cubicBezTo>
                    <a:cubicBezTo>
                      <a:pt x="15593" y="21434"/>
                      <a:pt x="14114" y="21600"/>
                      <a:pt x="12569" y="21600"/>
                    </a:cubicBezTo>
                    <a:cubicBezTo>
                      <a:pt x="8619" y="21600"/>
                      <a:pt x="5538" y="20677"/>
                      <a:pt x="3324" y="18830"/>
                    </a:cubicBezTo>
                    <a:cubicBezTo>
                      <a:pt x="1108" y="16984"/>
                      <a:pt x="0" y="14362"/>
                      <a:pt x="0" y="10965"/>
                    </a:cubicBezTo>
                    <a:cubicBezTo>
                      <a:pt x="0" y="7605"/>
                      <a:pt x="1061" y="4937"/>
                      <a:pt x="3184" y="2963"/>
                    </a:cubicBezTo>
                    <a:cubicBezTo>
                      <a:pt x="5308" y="987"/>
                      <a:pt x="8101" y="0"/>
                      <a:pt x="11568" y="0"/>
                    </a:cubicBezTo>
                    <a:cubicBezTo>
                      <a:pt x="14776" y="0"/>
                      <a:pt x="17252" y="809"/>
                      <a:pt x="18990" y="2427"/>
                    </a:cubicBezTo>
                    <a:cubicBezTo>
                      <a:pt x="20731"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4" name="Shape">
                <a:extLst>
                  <a:ext uri="{FF2B5EF4-FFF2-40B4-BE49-F238E27FC236}">
                    <a16:creationId xmlns:a16="http://schemas.microsoft.com/office/drawing/2014/main" id="{4C213B1E-C357-5849-A84B-4E9313E93AC6}"/>
                  </a:ext>
                </a:extLst>
              </p:cNvPr>
              <p:cNvSpPr/>
              <p:nvPr/>
            </p:nvSpPr>
            <p:spPr>
              <a:xfrm>
                <a:off x="11277600" y="6438900"/>
                <a:ext cx="64352"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3965"/>
                    </a:moveTo>
                    <a:lnTo>
                      <a:pt x="21288" y="3965"/>
                    </a:lnTo>
                    <a:cubicBezTo>
                      <a:pt x="20423" y="3835"/>
                      <a:pt x="19579" y="3743"/>
                      <a:pt x="18765" y="3684"/>
                    </a:cubicBezTo>
                    <a:cubicBezTo>
                      <a:pt x="17948" y="3626"/>
                      <a:pt x="16983" y="3598"/>
                      <a:pt x="15867" y="3598"/>
                    </a:cubicBezTo>
                    <a:cubicBezTo>
                      <a:pt x="14070" y="3598"/>
                      <a:pt x="12335" y="3845"/>
                      <a:pt x="10661" y="4342"/>
                    </a:cubicBezTo>
                    <a:cubicBezTo>
                      <a:pt x="8985" y="4838"/>
                      <a:pt x="7376" y="5480"/>
                      <a:pt x="5824" y="6266"/>
                    </a:cubicBezTo>
                    <a:lnTo>
                      <a:pt x="5824" y="21600"/>
                    </a:lnTo>
                    <a:lnTo>
                      <a:pt x="0" y="21600"/>
                    </a:lnTo>
                    <a:lnTo>
                      <a:pt x="0" y="0"/>
                    </a:lnTo>
                    <a:lnTo>
                      <a:pt x="5824" y="0"/>
                    </a:lnTo>
                    <a:lnTo>
                      <a:pt x="5824" y="3191"/>
                    </a:lnTo>
                    <a:cubicBezTo>
                      <a:pt x="8139" y="2031"/>
                      <a:pt x="10179" y="1209"/>
                      <a:pt x="11947" y="726"/>
                    </a:cubicBezTo>
                    <a:cubicBezTo>
                      <a:pt x="13714" y="242"/>
                      <a:pt x="15516" y="0"/>
                      <a:pt x="17355" y="0"/>
                    </a:cubicBezTo>
                    <a:cubicBezTo>
                      <a:pt x="18366" y="0"/>
                      <a:pt x="19099" y="17"/>
                      <a:pt x="19555" y="49"/>
                    </a:cubicBezTo>
                    <a:cubicBezTo>
                      <a:pt x="20009" y="81"/>
                      <a:pt x="20692" y="144"/>
                      <a:pt x="21600" y="233"/>
                    </a:cubicBezTo>
                    <a:cubicBezTo>
                      <a:pt x="21600" y="233"/>
                      <a:pt x="21600" y="3965"/>
                      <a:pt x="21600" y="3965"/>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5" name="Shape">
                <a:extLst>
                  <a:ext uri="{FF2B5EF4-FFF2-40B4-BE49-F238E27FC236}">
                    <a16:creationId xmlns:a16="http://schemas.microsoft.com/office/drawing/2014/main" id="{FC06B10E-91F2-BE41-9117-A4DB559D8928}"/>
                  </a:ext>
                </a:extLst>
              </p:cNvPr>
              <p:cNvSpPr/>
              <p:nvPr/>
            </p:nvSpPr>
            <p:spPr>
              <a:xfrm>
                <a:off x="1136015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0" y="21600"/>
                    </a:lnTo>
                    <a:lnTo>
                      <a:pt x="17250" y="9633"/>
                    </a:lnTo>
                    <a:cubicBezTo>
                      <a:pt x="17250" y="8668"/>
                      <a:pt x="17182" y="7760"/>
                      <a:pt x="17044" y="6914"/>
                    </a:cubicBezTo>
                    <a:cubicBezTo>
                      <a:pt x="16905" y="6068"/>
                      <a:pt x="16652" y="5406"/>
                      <a:pt x="16280" y="4930"/>
                    </a:cubicBezTo>
                    <a:cubicBezTo>
                      <a:pt x="15895" y="4403"/>
                      <a:pt x="15340" y="4011"/>
                      <a:pt x="14616" y="3753"/>
                    </a:cubicBezTo>
                    <a:cubicBezTo>
                      <a:pt x="13890" y="3497"/>
                      <a:pt x="12950" y="3368"/>
                      <a:pt x="11792" y="3368"/>
                    </a:cubicBezTo>
                    <a:cubicBezTo>
                      <a:pt x="10605" y="3368"/>
                      <a:pt x="9364" y="3606"/>
                      <a:pt x="8069" y="4083"/>
                    </a:cubicBezTo>
                    <a:cubicBezTo>
                      <a:pt x="6776" y="4560"/>
                      <a:pt x="5533" y="5168"/>
                      <a:pt x="4346" y="5908"/>
                    </a:cubicBezTo>
                    <a:lnTo>
                      <a:pt x="4346" y="21600"/>
                    </a:lnTo>
                    <a:lnTo>
                      <a:pt x="0" y="21600"/>
                    </a:lnTo>
                    <a:lnTo>
                      <a:pt x="0" y="582"/>
                    </a:lnTo>
                    <a:lnTo>
                      <a:pt x="4346" y="582"/>
                    </a:lnTo>
                    <a:lnTo>
                      <a:pt x="4346" y="2916"/>
                    </a:lnTo>
                    <a:cubicBezTo>
                      <a:pt x="5702" y="2001"/>
                      <a:pt x="7105" y="1287"/>
                      <a:pt x="8556" y="771"/>
                    </a:cubicBezTo>
                    <a:cubicBezTo>
                      <a:pt x="10005" y="258"/>
                      <a:pt x="11491" y="0"/>
                      <a:pt x="13017" y="0"/>
                    </a:cubicBezTo>
                    <a:cubicBezTo>
                      <a:pt x="15810" y="0"/>
                      <a:pt x="17938" y="683"/>
                      <a:pt x="19403" y="2051"/>
                    </a:cubicBezTo>
                    <a:cubicBezTo>
                      <a:pt x="20866"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6" name="Shape">
                <a:extLst>
                  <a:ext uri="{FF2B5EF4-FFF2-40B4-BE49-F238E27FC236}">
                    <a16:creationId xmlns:a16="http://schemas.microsoft.com/office/drawing/2014/main" id="{0BDF886B-7561-5241-B89F-6FBCC108868E}"/>
                  </a:ext>
                </a:extLst>
              </p:cNvPr>
              <p:cNvSpPr/>
              <p:nvPr/>
            </p:nvSpPr>
            <p:spPr>
              <a:xfrm>
                <a:off x="11474450" y="6432550"/>
                <a:ext cx="150494"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3"/>
                    </a:lnTo>
                    <a:cubicBezTo>
                      <a:pt x="19109" y="8730"/>
                      <a:pt x="19080" y="7859"/>
                      <a:pt x="19023" y="7019"/>
                    </a:cubicBezTo>
                    <a:cubicBezTo>
                      <a:pt x="18965" y="6178"/>
                      <a:pt x="18844" y="5507"/>
                      <a:pt x="18658" y="5004"/>
                    </a:cubicBezTo>
                    <a:cubicBezTo>
                      <a:pt x="18455" y="4465"/>
                      <a:pt x="18163" y="4059"/>
                      <a:pt x="17784" y="3782"/>
                    </a:cubicBezTo>
                    <a:cubicBezTo>
                      <a:pt x="17404" y="3507"/>
                      <a:pt x="16857" y="3368"/>
                      <a:pt x="16141" y="3368"/>
                    </a:cubicBezTo>
                    <a:cubicBezTo>
                      <a:pt x="15443" y="3368"/>
                      <a:pt x="14744" y="3615"/>
                      <a:pt x="14047" y="4111"/>
                    </a:cubicBezTo>
                    <a:cubicBezTo>
                      <a:pt x="13348" y="4606"/>
                      <a:pt x="12651" y="5237"/>
                      <a:pt x="11953" y="6001"/>
                    </a:cubicBezTo>
                    <a:cubicBezTo>
                      <a:pt x="11980" y="6291"/>
                      <a:pt x="12001" y="6625"/>
                      <a:pt x="12019" y="7008"/>
                    </a:cubicBezTo>
                    <a:cubicBezTo>
                      <a:pt x="12036" y="7392"/>
                      <a:pt x="12046" y="7771"/>
                      <a:pt x="12046" y="8147"/>
                    </a:cubicBezTo>
                    <a:lnTo>
                      <a:pt x="12046" y="21600"/>
                    </a:lnTo>
                    <a:lnTo>
                      <a:pt x="9555" y="21600"/>
                    </a:lnTo>
                    <a:lnTo>
                      <a:pt x="9555" y="9633"/>
                    </a:lnTo>
                    <a:cubicBezTo>
                      <a:pt x="9555" y="8705"/>
                      <a:pt x="9526" y="7824"/>
                      <a:pt x="9469" y="6989"/>
                    </a:cubicBezTo>
                    <a:cubicBezTo>
                      <a:pt x="9410" y="6155"/>
                      <a:pt x="9289" y="5488"/>
                      <a:pt x="9104" y="4987"/>
                    </a:cubicBezTo>
                    <a:cubicBezTo>
                      <a:pt x="8901" y="4447"/>
                      <a:pt x="8609" y="4042"/>
                      <a:pt x="8230" y="3773"/>
                    </a:cubicBezTo>
                    <a:cubicBezTo>
                      <a:pt x="7850" y="3502"/>
                      <a:pt x="7302" y="3368"/>
                      <a:pt x="6587" y="3368"/>
                    </a:cubicBezTo>
                    <a:cubicBezTo>
                      <a:pt x="5906" y="3368"/>
                      <a:pt x="5223" y="3606"/>
                      <a:pt x="4539" y="4083"/>
                    </a:cubicBezTo>
                    <a:cubicBezTo>
                      <a:pt x="3854" y="4560"/>
                      <a:pt x="3171" y="5168"/>
                      <a:pt x="2491" y="5908"/>
                    </a:cubicBezTo>
                    <a:lnTo>
                      <a:pt x="2491" y="21600"/>
                    </a:lnTo>
                    <a:lnTo>
                      <a:pt x="0" y="21600"/>
                    </a:lnTo>
                    <a:lnTo>
                      <a:pt x="0" y="582"/>
                    </a:lnTo>
                    <a:lnTo>
                      <a:pt x="2491" y="582"/>
                    </a:lnTo>
                    <a:lnTo>
                      <a:pt x="2491" y="2916"/>
                    </a:lnTo>
                    <a:cubicBezTo>
                      <a:pt x="3268" y="2001"/>
                      <a:pt x="4044" y="1287"/>
                      <a:pt x="4818" y="771"/>
                    </a:cubicBezTo>
                    <a:cubicBezTo>
                      <a:pt x="5590" y="258"/>
                      <a:pt x="6414" y="0"/>
                      <a:pt x="7289" y="0"/>
                    </a:cubicBezTo>
                    <a:cubicBezTo>
                      <a:pt x="8295" y="0"/>
                      <a:pt x="9150" y="302"/>
                      <a:pt x="9852" y="903"/>
                    </a:cubicBezTo>
                    <a:cubicBezTo>
                      <a:pt x="10555" y="1505"/>
                      <a:pt x="11078" y="2340"/>
                      <a:pt x="11422" y="3406"/>
                    </a:cubicBezTo>
                    <a:cubicBezTo>
                      <a:pt x="12430" y="2201"/>
                      <a:pt x="13348" y="1333"/>
                      <a:pt x="14180" y="800"/>
                    </a:cubicBezTo>
                    <a:cubicBezTo>
                      <a:pt x="15010" y="267"/>
                      <a:pt x="15898" y="0"/>
                      <a:pt x="16843" y="0"/>
                    </a:cubicBezTo>
                    <a:cubicBezTo>
                      <a:pt x="18468" y="0"/>
                      <a:pt x="19667" y="699"/>
                      <a:pt x="20441" y="2098"/>
                    </a:cubicBezTo>
                    <a:cubicBezTo>
                      <a:pt x="21214" y="3497"/>
                      <a:pt x="21600" y="5450"/>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7" name="Shape">
                <a:extLst>
                  <a:ext uri="{FF2B5EF4-FFF2-40B4-BE49-F238E27FC236}">
                    <a16:creationId xmlns:a16="http://schemas.microsoft.com/office/drawing/2014/main" id="{D84ABE51-E34C-394F-BFE0-FB15DF56BEB3}"/>
                  </a:ext>
                </a:extLst>
              </p:cNvPr>
              <p:cNvSpPr/>
              <p:nvPr/>
            </p:nvSpPr>
            <p:spPr>
              <a:xfrm>
                <a:off x="11645900" y="6432550"/>
                <a:ext cx="93624"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8" y="6739"/>
                      <a:pt x="17159" y="5336"/>
                      <a:pt x="16114" y="4342"/>
                    </a:cubicBezTo>
                    <a:cubicBezTo>
                      <a:pt x="15071" y="3349"/>
                      <a:pt x="13484" y="2851"/>
                      <a:pt x="11353" y="2851"/>
                    </a:cubicBezTo>
                    <a:cubicBezTo>
                      <a:pt x="9208" y="2851"/>
                      <a:pt x="7502" y="3398"/>
                      <a:pt x="6230" y="4489"/>
                    </a:cubicBezTo>
                    <a:cubicBezTo>
                      <a:pt x="4959" y="5580"/>
                      <a:pt x="4241" y="6937"/>
                      <a:pt x="4067" y="8556"/>
                    </a:cubicBezTo>
                    <a:cubicBezTo>
                      <a:pt x="4067" y="8556"/>
                      <a:pt x="17702" y="8556"/>
                      <a:pt x="17702" y="8556"/>
                    </a:cubicBezTo>
                    <a:close/>
                    <a:moveTo>
                      <a:pt x="21600" y="11204"/>
                    </a:moveTo>
                    <a:lnTo>
                      <a:pt x="4067" y="11204"/>
                    </a:lnTo>
                    <a:cubicBezTo>
                      <a:pt x="4067" y="12467"/>
                      <a:pt x="4288" y="13569"/>
                      <a:pt x="4729" y="14508"/>
                    </a:cubicBezTo>
                    <a:cubicBezTo>
                      <a:pt x="5169" y="15445"/>
                      <a:pt x="5773" y="16215"/>
                      <a:pt x="6541" y="16816"/>
                    </a:cubicBezTo>
                    <a:cubicBezTo>
                      <a:pt x="7276" y="17406"/>
                      <a:pt x="8156" y="17846"/>
                      <a:pt x="9170" y="18141"/>
                    </a:cubicBezTo>
                    <a:cubicBezTo>
                      <a:pt x="10185" y="18435"/>
                      <a:pt x="11303" y="18582"/>
                      <a:pt x="12525" y="18582"/>
                    </a:cubicBezTo>
                    <a:cubicBezTo>
                      <a:pt x="14143" y="18582"/>
                      <a:pt x="15774" y="18303"/>
                      <a:pt x="17414" y="17746"/>
                    </a:cubicBezTo>
                    <a:cubicBezTo>
                      <a:pt x="19055" y="17187"/>
                      <a:pt x="20223" y="16639"/>
                      <a:pt x="20919" y="16099"/>
                    </a:cubicBezTo>
                    <a:lnTo>
                      <a:pt x="21131" y="16099"/>
                    </a:lnTo>
                    <a:lnTo>
                      <a:pt x="21131" y="19871"/>
                    </a:lnTo>
                    <a:cubicBezTo>
                      <a:pt x="19782" y="20361"/>
                      <a:pt x="18404" y="20772"/>
                      <a:pt x="16999" y="21103"/>
                    </a:cubicBezTo>
                    <a:cubicBezTo>
                      <a:pt x="15592" y="21434"/>
                      <a:pt x="14115" y="21600"/>
                      <a:pt x="12566" y="21600"/>
                    </a:cubicBezTo>
                    <a:cubicBezTo>
                      <a:pt x="8620" y="21600"/>
                      <a:pt x="5539" y="20677"/>
                      <a:pt x="3323" y="18830"/>
                    </a:cubicBezTo>
                    <a:cubicBezTo>
                      <a:pt x="1108" y="16984"/>
                      <a:pt x="0" y="14362"/>
                      <a:pt x="0" y="10965"/>
                    </a:cubicBezTo>
                    <a:cubicBezTo>
                      <a:pt x="0" y="7605"/>
                      <a:pt x="1062" y="4937"/>
                      <a:pt x="3185" y="2963"/>
                    </a:cubicBezTo>
                    <a:cubicBezTo>
                      <a:pt x="5307" y="987"/>
                      <a:pt x="8102" y="0"/>
                      <a:pt x="11567" y="0"/>
                    </a:cubicBezTo>
                    <a:cubicBezTo>
                      <a:pt x="14776" y="0"/>
                      <a:pt x="17250" y="809"/>
                      <a:pt x="18990" y="2427"/>
                    </a:cubicBezTo>
                    <a:cubicBezTo>
                      <a:pt x="20730"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8" name="Shape">
                <a:extLst>
                  <a:ext uri="{FF2B5EF4-FFF2-40B4-BE49-F238E27FC236}">
                    <a16:creationId xmlns:a16="http://schemas.microsoft.com/office/drawing/2014/main" id="{8CA9E778-8D8B-B44A-877A-098564C461BD}"/>
                  </a:ext>
                </a:extLst>
              </p:cNvPr>
              <p:cNvSpPr/>
              <p:nvPr/>
            </p:nvSpPr>
            <p:spPr>
              <a:xfrm>
                <a:off x="1176020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3"/>
                    </a:lnTo>
                    <a:cubicBezTo>
                      <a:pt x="17252" y="8668"/>
                      <a:pt x="17184" y="7760"/>
                      <a:pt x="17045" y="6914"/>
                    </a:cubicBezTo>
                    <a:cubicBezTo>
                      <a:pt x="16906" y="6068"/>
                      <a:pt x="16652" y="5406"/>
                      <a:pt x="16283" y="4930"/>
                    </a:cubicBezTo>
                    <a:cubicBezTo>
                      <a:pt x="15896" y="4403"/>
                      <a:pt x="15341" y="4011"/>
                      <a:pt x="14617" y="3753"/>
                    </a:cubicBezTo>
                    <a:cubicBezTo>
                      <a:pt x="13890" y="3497"/>
                      <a:pt x="12952" y="3368"/>
                      <a:pt x="11794" y="3368"/>
                    </a:cubicBezTo>
                    <a:cubicBezTo>
                      <a:pt x="10608" y="3368"/>
                      <a:pt x="9367" y="3606"/>
                      <a:pt x="8071" y="4083"/>
                    </a:cubicBezTo>
                    <a:cubicBezTo>
                      <a:pt x="6776" y="4560"/>
                      <a:pt x="5535" y="5168"/>
                      <a:pt x="4348" y="5908"/>
                    </a:cubicBezTo>
                    <a:lnTo>
                      <a:pt x="4348" y="21600"/>
                    </a:lnTo>
                    <a:lnTo>
                      <a:pt x="0" y="21600"/>
                    </a:lnTo>
                    <a:lnTo>
                      <a:pt x="0" y="582"/>
                    </a:lnTo>
                    <a:lnTo>
                      <a:pt x="4348" y="582"/>
                    </a:lnTo>
                    <a:lnTo>
                      <a:pt x="4348" y="2916"/>
                    </a:lnTo>
                    <a:cubicBezTo>
                      <a:pt x="5705" y="2001"/>
                      <a:pt x="7108" y="1287"/>
                      <a:pt x="8557" y="771"/>
                    </a:cubicBezTo>
                    <a:cubicBezTo>
                      <a:pt x="10005" y="258"/>
                      <a:pt x="11495" y="0"/>
                      <a:pt x="13022" y="0"/>
                    </a:cubicBezTo>
                    <a:cubicBezTo>
                      <a:pt x="15810" y="0"/>
                      <a:pt x="17938" y="683"/>
                      <a:pt x="19403" y="2051"/>
                    </a:cubicBezTo>
                    <a:cubicBezTo>
                      <a:pt x="20868"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9" name="Shape">
                <a:extLst>
                  <a:ext uri="{FF2B5EF4-FFF2-40B4-BE49-F238E27FC236}">
                    <a16:creationId xmlns:a16="http://schemas.microsoft.com/office/drawing/2014/main" id="{59BC37CA-7F91-AD4E-B254-3C32C29A5D73}"/>
                  </a:ext>
                </a:extLst>
              </p:cNvPr>
              <p:cNvSpPr/>
              <p:nvPr/>
            </p:nvSpPr>
            <p:spPr>
              <a:xfrm>
                <a:off x="11868150" y="6407150"/>
                <a:ext cx="64913" cy="134799"/>
              </a:xfrm>
              <a:custGeom>
                <a:avLst/>
                <a:gdLst/>
                <a:ahLst/>
                <a:cxnLst>
                  <a:cxn ang="0">
                    <a:pos x="wd2" y="hd2"/>
                  </a:cxn>
                  <a:cxn ang="5400000">
                    <a:pos x="wd2" y="hd2"/>
                  </a:cxn>
                  <a:cxn ang="10800000">
                    <a:pos x="wd2" y="hd2"/>
                  </a:cxn>
                  <a:cxn ang="16200000">
                    <a:pos x="wd2" y="hd2"/>
                  </a:cxn>
                </a:cxnLst>
                <a:rect l="0" t="0" r="r" b="b"/>
                <a:pathLst>
                  <a:path w="21600" h="21600" extrusionOk="0">
                    <a:moveTo>
                      <a:pt x="21600" y="21127"/>
                    </a:moveTo>
                    <a:cubicBezTo>
                      <a:pt x="20515" y="21264"/>
                      <a:pt x="19332" y="21378"/>
                      <a:pt x="18051" y="21467"/>
                    </a:cubicBezTo>
                    <a:cubicBezTo>
                      <a:pt x="16772" y="21555"/>
                      <a:pt x="15629" y="21600"/>
                      <a:pt x="14626" y="21600"/>
                    </a:cubicBezTo>
                    <a:cubicBezTo>
                      <a:pt x="11124" y="21600"/>
                      <a:pt x="8459" y="21146"/>
                      <a:pt x="6636" y="20238"/>
                    </a:cubicBezTo>
                    <a:cubicBezTo>
                      <a:pt x="4815" y="19332"/>
                      <a:pt x="3904" y="17877"/>
                      <a:pt x="3904" y="15874"/>
                    </a:cubicBezTo>
                    <a:lnTo>
                      <a:pt x="3904" y="7087"/>
                    </a:lnTo>
                    <a:lnTo>
                      <a:pt x="0" y="7087"/>
                    </a:lnTo>
                    <a:lnTo>
                      <a:pt x="0" y="4749"/>
                    </a:lnTo>
                    <a:lnTo>
                      <a:pt x="3904" y="4749"/>
                    </a:lnTo>
                    <a:lnTo>
                      <a:pt x="3904" y="0"/>
                    </a:lnTo>
                    <a:lnTo>
                      <a:pt x="9680" y="0"/>
                    </a:lnTo>
                    <a:lnTo>
                      <a:pt x="9680" y="4749"/>
                    </a:lnTo>
                    <a:lnTo>
                      <a:pt x="21600" y="4749"/>
                    </a:lnTo>
                    <a:lnTo>
                      <a:pt x="21600" y="7087"/>
                    </a:lnTo>
                    <a:lnTo>
                      <a:pt x="9680" y="7087"/>
                    </a:lnTo>
                    <a:lnTo>
                      <a:pt x="9680" y="14617"/>
                    </a:lnTo>
                    <a:cubicBezTo>
                      <a:pt x="9680" y="15485"/>
                      <a:pt x="9720" y="16162"/>
                      <a:pt x="9803" y="16651"/>
                    </a:cubicBezTo>
                    <a:cubicBezTo>
                      <a:pt x="9885" y="17139"/>
                      <a:pt x="10172" y="17595"/>
                      <a:pt x="10665" y="18020"/>
                    </a:cubicBezTo>
                    <a:cubicBezTo>
                      <a:pt x="11113" y="18415"/>
                      <a:pt x="11734" y="18704"/>
                      <a:pt x="12520" y="18886"/>
                    </a:cubicBezTo>
                    <a:cubicBezTo>
                      <a:pt x="13309" y="19068"/>
                      <a:pt x="14513" y="19160"/>
                      <a:pt x="16130" y="19160"/>
                    </a:cubicBezTo>
                    <a:cubicBezTo>
                      <a:pt x="17073" y="19160"/>
                      <a:pt x="18056" y="19092"/>
                      <a:pt x="19080" y="18959"/>
                    </a:cubicBezTo>
                    <a:cubicBezTo>
                      <a:pt x="20106" y="18826"/>
                      <a:pt x="20843" y="18715"/>
                      <a:pt x="21294" y="18626"/>
                    </a:cubicBezTo>
                    <a:lnTo>
                      <a:pt x="21600" y="18626"/>
                    </a:lnTo>
                    <a:cubicBezTo>
                      <a:pt x="21600" y="18626"/>
                      <a:pt x="21600" y="21127"/>
                      <a:pt x="21600" y="21127"/>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grpSp>
      </p:grpSp>
      <p:sp>
        <p:nvSpPr>
          <p:cNvPr id="40" name="Text Placeholder 5"/>
          <p:cNvSpPr txBox="1">
            <a:spLocks/>
          </p:cNvSpPr>
          <p:nvPr/>
        </p:nvSpPr>
        <p:spPr>
          <a:xfrm>
            <a:off x="360006" y="6203588"/>
            <a:ext cx="3113087" cy="40310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Regulation Unit</a:t>
            </a:r>
          </a:p>
          <a:p>
            <a:r>
              <a:rPr lang="en-AU" sz="1200" dirty="0"/>
              <a:t>Department of Health</a:t>
            </a:r>
          </a:p>
        </p:txBody>
      </p:sp>
      <p:pic>
        <p:nvPicPr>
          <p:cNvPr id="3" name="Picture 2">
            <a:extLst>
              <a:ext uri="{FF2B5EF4-FFF2-40B4-BE49-F238E27FC236}">
                <a16:creationId xmlns:a16="http://schemas.microsoft.com/office/drawing/2014/main" id="{2CD3ABAD-AD5C-4653-AF60-1639379020DD}"/>
              </a:ext>
            </a:extLst>
          </p:cNvPr>
          <p:cNvPicPr>
            <a:picLocks noChangeAspect="1"/>
          </p:cNvPicPr>
          <p:nvPr/>
        </p:nvPicPr>
        <p:blipFill>
          <a:blip r:embed="rId6"/>
          <a:stretch>
            <a:fillRect/>
          </a:stretch>
        </p:blipFill>
        <p:spPr>
          <a:xfrm rot="10800000">
            <a:off x="0" y="0"/>
            <a:ext cx="7562088" cy="1440180"/>
          </a:xfrm>
          <a:prstGeom prst="rect">
            <a:avLst/>
          </a:prstGeom>
        </p:spPr>
      </p:pic>
      <p:pic>
        <p:nvPicPr>
          <p:cNvPr id="43" name="Picture 42">
            <a:extLst>
              <a:ext uri="{FF2B5EF4-FFF2-40B4-BE49-F238E27FC236}">
                <a16:creationId xmlns:a16="http://schemas.microsoft.com/office/drawing/2014/main" id="{3975A881-FC4F-4214-83FF-BD51535A3F38}"/>
              </a:ext>
            </a:extLst>
          </p:cNvPr>
          <p:cNvPicPr>
            <a:picLocks noChangeAspect="1"/>
          </p:cNvPicPr>
          <p:nvPr/>
        </p:nvPicPr>
        <p:blipFill rotWithShape="1">
          <a:blip r:embed="rId7"/>
          <a:srcRect b="63944"/>
          <a:stretch/>
        </p:blipFill>
        <p:spPr>
          <a:xfrm rot="5400000">
            <a:off x="8214477" y="896239"/>
            <a:ext cx="4853166" cy="3060699"/>
          </a:xfrm>
          <a:prstGeom prst="rect">
            <a:avLst/>
          </a:prstGeom>
        </p:spPr>
      </p:pic>
    </p:spTree>
    <p:extLst>
      <p:ext uri="{BB962C8B-B14F-4D97-AF65-F5344CB8AC3E}">
        <p14:creationId xmlns:p14="http://schemas.microsoft.com/office/powerpoint/2010/main" val="10180198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82" r:id="rId4"/>
  </p:sldLayoutIdLst>
  <p:txStyles>
    <p:titleStyle>
      <a:lvl1pPr algn="l" defTabSz="685766"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66BB1-3C8A-439C-8ED8-AF2011A6F0BD}"/>
              </a:ext>
            </a:extLst>
          </p:cNvPr>
          <p:cNvPicPr>
            <a:picLocks noChangeAspect="1"/>
          </p:cNvPicPr>
          <p:nvPr/>
        </p:nvPicPr>
        <p:blipFill>
          <a:blip r:embed="rId6"/>
          <a:stretch>
            <a:fillRect/>
          </a:stretch>
        </p:blipFill>
        <p:spPr>
          <a:xfrm rot="5400000">
            <a:off x="2673378" y="-2660653"/>
            <a:ext cx="6845278" cy="12192032"/>
          </a:xfrm>
          <a:prstGeom prst="rect">
            <a:avLst/>
          </a:prstGeom>
        </p:spPr>
      </p:pic>
      <p:grpSp>
        <p:nvGrpSpPr>
          <p:cNvPr id="7" name="Group 6">
            <a:extLst>
              <a:ext uri="{FF2B5EF4-FFF2-40B4-BE49-F238E27FC236}">
                <a16:creationId xmlns:a16="http://schemas.microsoft.com/office/drawing/2014/main" id="{F2ED9B40-8DD0-C141-9AF0-5829FB7D7DD7}"/>
              </a:ext>
            </a:extLst>
          </p:cNvPr>
          <p:cNvGrpSpPr/>
          <p:nvPr/>
        </p:nvGrpSpPr>
        <p:grpSpPr>
          <a:xfrm>
            <a:off x="1" y="5458991"/>
            <a:ext cx="12192027" cy="1401500"/>
            <a:chOff x="-1" y="5454650"/>
            <a:chExt cx="12192027" cy="1401500"/>
          </a:xfrm>
        </p:grpSpPr>
        <p:sp>
          <p:nvSpPr>
            <p:cNvPr id="8" name="Shape">
              <a:extLst>
                <a:ext uri="{FF2B5EF4-FFF2-40B4-BE49-F238E27FC236}">
                  <a16:creationId xmlns:a16="http://schemas.microsoft.com/office/drawing/2014/main" id="{7480B33E-2B9D-D34B-8C47-F68769D861AD}"/>
                </a:ext>
              </a:extLst>
            </p:cNvPr>
            <p:cNvSpPr/>
            <p:nvPr/>
          </p:nvSpPr>
          <p:spPr>
            <a:xfrm>
              <a:off x="-1" y="5454650"/>
              <a:ext cx="12192027" cy="1401500"/>
            </a:xfrm>
            <a:custGeom>
              <a:avLst/>
              <a:gdLst/>
              <a:ahLst/>
              <a:cxnLst>
                <a:cxn ang="0">
                  <a:pos x="wd2" y="hd2"/>
                </a:cxn>
                <a:cxn ang="5400000">
                  <a:pos x="wd2" y="hd2"/>
                </a:cxn>
                <a:cxn ang="10800000">
                  <a:pos x="wd2" y="hd2"/>
                </a:cxn>
                <a:cxn ang="16200000">
                  <a:pos x="wd2" y="hd2"/>
                </a:cxn>
              </a:cxnLst>
              <a:rect l="0" t="0" r="r" b="b"/>
              <a:pathLst>
                <a:path w="21600" h="19082" extrusionOk="0">
                  <a:moveTo>
                    <a:pt x="21600" y="19082"/>
                  </a:moveTo>
                  <a:lnTo>
                    <a:pt x="21600" y="4515"/>
                  </a:lnTo>
                  <a:lnTo>
                    <a:pt x="21600" y="4410"/>
                  </a:lnTo>
                  <a:lnTo>
                    <a:pt x="21600" y="3978"/>
                  </a:lnTo>
                  <a:cubicBezTo>
                    <a:pt x="19869" y="1020"/>
                    <a:pt x="15977" y="-2518"/>
                    <a:pt x="10183" y="2577"/>
                  </a:cubicBezTo>
                  <a:cubicBezTo>
                    <a:pt x="3590" y="8375"/>
                    <a:pt x="394" y="3285"/>
                    <a:pt x="0" y="2480"/>
                  </a:cubicBezTo>
                  <a:lnTo>
                    <a:pt x="0" y="2975"/>
                  </a:lnTo>
                  <a:lnTo>
                    <a:pt x="0" y="3080"/>
                  </a:lnTo>
                  <a:lnTo>
                    <a:pt x="0" y="19082"/>
                  </a:lnTo>
                  <a:cubicBezTo>
                    <a:pt x="0" y="19082"/>
                    <a:pt x="21600" y="19082"/>
                    <a:pt x="21600" y="19082"/>
                  </a:cubicBezTo>
                  <a:close/>
                </a:path>
              </a:pathLst>
            </a:cu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dirty="0"/>
            </a:p>
          </p:txBody>
        </p:sp>
        <p:sp>
          <p:nvSpPr>
            <p:cNvPr id="9" name="Shape">
              <a:extLst>
                <a:ext uri="{FF2B5EF4-FFF2-40B4-BE49-F238E27FC236}">
                  <a16:creationId xmlns:a16="http://schemas.microsoft.com/office/drawing/2014/main" id="{728E62C5-1B4B-D048-BF45-3C369A24EA60}"/>
                </a:ext>
              </a:extLst>
            </p:cNvPr>
            <p:cNvSpPr/>
            <p:nvPr/>
          </p:nvSpPr>
          <p:spPr>
            <a:xfrm>
              <a:off x="-1" y="5524500"/>
              <a:ext cx="12192027" cy="557844"/>
            </a:xfrm>
            <a:custGeom>
              <a:avLst/>
              <a:gdLst/>
              <a:ahLst/>
              <a:cxnLst>
                <a:cxn ang="0">
                  <a:pos x="wd2" y="hd2"/>
                </a:cxn>
                <a:cxn ang="5400000">
                  <a:pos x="wd2" y="hd2"/>
                </a:cxn>
                <a:cxn ang="10800000">
                  <a:pos x="wd2" y="hd2"/>
                </a:cxn>
                <a:cxn ang="16200000">
                  <a:pos x="wd2" y="hd2"/>
                </a:cxn>
              </a:cxnLst>
              <a:rect l="0" t="0" r="r" b="b"/>
              <a:pathLst>
                <a:path w="21600" h="13478" extrusionOk="0">
                  <a:moveTo>
                    <a:pt x="0" y="4401"/>
                  </a:moveTo>
                  <a:cubicBezTo>
                    <a:pt x="394" y="5829"/>
                    <a:pt x="3590" y="14861"/>
                    <a:pt x="10183" y="4572"/>
                  </a:cubicBezTo>
                  <a:cubicBezTo>
                    <a:pt x="15977" y="-4469"/>
                    <a:pt x="19869" y="1810"/>
                    <a:pt x="21600" y="7058"/>
                  </a:cubicBezTo>
                  <a:lnTo>
                    <a:pt x="21600" y="8012"/>
                  </a:lnTo>
                  <a:cubicBezTo>
                    <a:pt x="19269" y="2363"/>
                    <a:pt x="14829" y="2859"/>
                    <a:pt x="10142" y="10099"/>
                  </a:cubicBezTo>
                  <a:cubicBezTo>
                    <a:pt x="5589" y="17131"/>
                    <a:pt x="1193" y="12007"/>
                    <a:pt x="0" y="5464"/>
                  </a:cubicBezTo>
                  <a:cubicBezTo>
                    <a:pt x="0" y="5464"/>
                    <a:pt x="0" y="4401"/>
                    <a:pt x="0" y="4401"/>
                  </a:cubicBezTo>
                  <a:close/>
                </a:path>
              </a:pathLst>
            </a:custGeom>
            <a:solidFill>
              <a:srgbClr val="006FA6"/>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grpSp>
          <p:nvGrpSpPr>
            <p:cNvPr id="10" name="Group 9">
              <a:extLst>
                <a:ext uri="{FF2B5EF4-FFF2-40B4-BE49-F238E27FC236}">
                  <a16:creationId xmlns:a16="http://schemas.microsoft.com/office/drawing/2014/main" id="{5761CFDD-6131-2D42-958F-C5AF8E0E44FC}"/>
                </a:ext>
              </a:extLst>
            </p:cNvPr>
            <p:cNvGrpSpPr/>
            <p:nvPr/>
          </p:nvGrpSpPr>
          <p:grpSpPr>
            <a:xfrm>
              <a:off x="10058400" y="5911850"/>
              <a:ext cx="1874663" cy="677322"/>
              <a:chOff x="10058400" y="5911850"/>
              <a:chExt cx="1874663" cy="677322"/>
            </a:xfrm>
          </p:grpSpPr>
          <p:sp>
            <p:nvSpPr>
              <p:cNvPr id="11" name="Shape">
                <a:extLst>
                  <a:ext uri="{FF2B5EF4-FFF2-40B4-BE49-F238E27FC236}">
                    <a16:creationId xmlns:a16="http://schemas.microsoft.com/office/drawing/2014/main" id="{1A41696F-1664-7F41-8880-CBE6DCB40AB8}"/>
                  </a:ext>
                </a:extLst>
              </p:cNvPr>
              <p:cNvSpPr/>
              <p:nvPr/>
            </p:nvSpPr>
            <p:spPr>
              <a:xfrm>
                <a:off x="10426700" y="6432550"/>
                <a:ext cx="80985" cy="31110"/>
              </a:xfrm>
              <a:custGeom>
                <a:avLst/>
                <a:gdLst/>
                <a:ahLst/>
                <a:cxnLst>
                  <a:cxn ang="0">
                    <a:pos x="wd2" y="hd2"/>
                  </a:cxn>
                  <a:cxn ang="5400000">
                    <a:pos x="wd2" y="hd2"/>
                  </a:cxn>
                  <a:cxn ang="10800000">
                    <a:pos x="wd2" y="hd2"/>
                  </a:cxn>
                  <a:cxn ang="16200000">
                    <a:pos x="wd2" y="hd2"/>
                  </a:cxn>
                </a:cxnLst>
                <a:rect l="0" t="0" r="r" b="b"/>
                <a:pathLst>
                  <a:path w="21600" h="19542" extrusionOk="0">
                    <a:moveTo>
                      <a:pt x="0" y="0"/>
                    </a:moveTo>
                    <a:cubicBezTo>
                      <a:pt x="7537" y="6308"/>
                      <a:pt x="10956" y="7333"/>
                      <a:pt x="21600" y="5103"/>
                    </a:cubicBezTo>
                    <a:cubicBezTo>
                      <a:pt x="16157" y="11562"/>
                      <a:pt x="18334" y="21600"/>
                      <a:pt x="9606" y="19170"/>
                    </a:cubicBezTo>
                    <a:cubicBezTo>
                      <a:pt x="1458" y="16904"/>
                      <a:pt x="4006" y="10022"/>
                      <a:pt x="0" y="0"/>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2" name="Shape">
                <a:extLst>
                  <a:ext uri="{FF2B5EF4-FFF2-40B4-BE49-F238E27FC236}">
                    <a16:creationId xmlns:a16="http://schemas.microsoft.com/office/drawing/2014/main" id="{CAC7C0F4-C824-9344-BB6D-8A3751CD52F0}"/>
                  </a:ext>
                </a:extLst>
              </p:cNvPr>
              <p:cNvSpPr/>
              <p:nvPr/>
            </p:nvSpPr>
            <p:spPr>
              <a:xfrm>
                <a:off x="10140950" y="6032500"/>
                <a:ext cx="138815" cy="85907"/>
              </a:xfrm>
              <a:custGeom>
                <a:avLst/>
                <a:gdLst/>
                <a:ahLst/>
                <a:cxnLst>
                  <a:cxn ang="0">
                    <a:pos x="wd2" y="hd2"/>
                  </a:cxn>
                  <a:cxn ang="5400000">
                    <a:pos x="wd2" y="hd2"/>
                  </a:cxn>
                  <a:cxn ang="10800000">
                    <a:pos x="wd2" y="hd2"/>
                  </a:cxn>
                  <a:cxn ang="16200000">
                    <a:pos x="wd2" y="hd2"/>
                  </a:cxn>
                </a:cxnLst>
                <a:rect l="0" t="0" r="r" b="b"/>
                <a:pathLst>
                  <a:path w="21600" h="21600" extrusionOk="0">
                    <a:moveTo>
                      <a:pt x="8575" y="21600"/>
                    </a:moveTo>
                    <a:cubicBezTo>
                      <a:pt x="8575" y="21600"/>
                      <a:pt x="8117" y="16415"/>
                      <a:pt x="0" y="0"/>
                    </a:cubicBezTo>
                    <a:cubicBezTo>
                      <a:pt x="11784" y="6785"/>
                      <a:pt x="14535" y="9746"/>
                      <a:pt x="21600" y="19431"/>
                    </a:cubicBezTo>
                    <a:cubicBezTo>
                      <a:pt x="15453" y="19380"/>
                      <a:pt x="8575" y="21600"/>
                      <a:pt x="8575"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3" name="Shape">
                <a:extLst>
                  <a:ext uri="{FF2B5EF4-FFF2-40B4-BE49-F238E27FC236}">
                    <a16:creationId xmlns:a16="http://schemas.microsoft.com/office/drawing/2014/main" id="{CF0D3A03-5BB4-AB45-A0A4-E08D49F7B9C9}"/>
                  </a:ext>
                </a:extLst>
              </p:cNvPr>
              <p:cNvSpPr/>
              <p:nvPr/>
            </p:nvSpPr>
            <p:spPr>
              <a:xfrm>
                <a:off x="10617200" y="5962650"/>
                <a:ext cx="129845" cy="152812"/>
              </a:xfrm>
              <a:custGeom>
                <a:avLst/>
                <a:gdLst/>
                <a:ahLst/>
                <a:cxnLst>
                  <a:cxn ang="0">
                    <a:pos x="wd2" y="hd2"/>
                  </a:cxn>
                  <a:cxn ang="5400000">
                    <a:pos x="wd2" y="hd2"/>
                  </a:cxn>
                  <a:cxn ang="10800000">
                    <a:pos x="wd2" y="hd2"/>
                  </a:cxn>
                  <a:cxn ang="16200000">
                    <a:pos x="wd2" y="hd2"/>
                  </a:cxn>
                </a:cxnLst>
                <a:rect l="0" t="0" r="r" b="b"/>
                <a:pathLst>
                  <a:path w="21600" h="21600" extrusionOk="0">
                    <a:moveTo>
                      <a:pt x="7909" y="21600"/>
                    </a:moveTo>
                    <a:cubicBezTo>
                      <a:pt x="7909" y="21600"/>
                      <a:pt x="10952" y="10340"/>
                      <a:pt x="21600" y="0"/>
                    </a:cubicBezTo>
                    <a:cubicBezTo>
                      <a:pt x="9127" y="4653"/>
                      <a:pt x="2738" y="13744"/>
                      <a:pt x="0" y="20208"/>
                    </a:cubicBezTo>
                    <a:cubicBezTo>
                      <a:pt x="4269" y="21206"/>
                      <a:pt x="7909" y="21600"/>
                      <a:pt x="7909"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4" name="Shape">
                <a:extLst>
                  <a:ext uri="{FF2B5EF4-FFF2-40B4-BE49-F238E27FC236}">
                    <a16:creationId xmlns:a16="http://schemas.microsoft.com/office/drawing/2014/main" id="{CAE7622F-8C0D-684E-B262-2D4561B2FA12}"/>
                  </a:ext>
                </a:extLst>
              </p:cNvPr>
              <p:cNvSpPr/>
              <p:nvPr/>
            </p:nvSpPr>
            <p:spPr>
              <a:xfrm>
                <a:off x="10363200" y="6235700"/>
                <a:ext cx="75364" cy="67123"/>
              </a:xfrm>
              <a:custGeom>
                <a:avLst/>
                <a:gdLst/>
                <a:ahLst/>
                <a:cxnLst>
                  <a:cxn ang="0">
                    <a:pos x="wd2" y="hd2"/>
                  </a:cxn>
                  <a:cxn ang="5400000">
                    <a:pos x="wd2" y="hd2"/>
                  </a:cxn>
                  <a:cxn ang="10800000">
                    <a:pos x="wd2" y="hd2"/>
                  </a:cxn>
                  <a:cxn ang="16200000">
                    <a:pos x="wd2" y="hd2"/>
                  </a:cxn>
                </a:cxnLst>
                <a:rect l="0" t="0" r="r" b="b"/>
                <a:pathLst>
                  <a:path w="21116" h="21402" extrusionOk="0">
                    <a:moveTo>
                      <a:pt x="17676" y="3061"/>
                    </a:moveTo>
                    <a:cubicBezTo>
                      <a:pt x="18322" y="3508"/>
                      <a:pt x="19241" y="3834"/>
                      <a:pt x="19465" y="4794"/>
                    </a:cubicBezTo>
                    <a:lnTo>
                      <a:pt x="19358" y="4970"/>
                    </a:lnTo>
                    <a:cubicBezTo>
                      <a:pt x="20527" y="10035"/>
                      <a:pt x="21472" y="15663"/>
                      <a:pt x="20984" y="21279"/>
                    </a:cubicBezTo>
                    <a:cubicBezTo>
                      <a:pt x="20879" y="21382"/>
                      <a:pt x="20657" y="21465"/>
                      <a:pt x="20566" y="21339"/>
                    </a:cubicBezTo>
                    <a:cubicBezTo>
                      <a:pt x="13900" y="11744"/>
                      <a:pt x="7359" y="5276"/>
                      <a:pt x="39" y="1149"/>
                    </a:cubicBezTo>
                    <a:cubicBezTo>
                      <a:pt x="-128" y="1054"/>
                      <a:pt x="276" y="699"/>
                      <a:pt x="456" y="669"/>
                    </a:cubicBezTo>
                    <a:lnTo>
                      <a:pt x="3609" y="15"/>
                    </a:lnTo>
                    <a:cubicBezTo>
                      <a:pt x="8462" y="-135"/>
                      <a:pt x="13412" y="878"/>
                      <a:pt x="17676"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5" name="Shape">
                <a:extLst>
                  <a:ext uri="{FF2B5EF4-FFF2-40B4-BE49-F238E27FC236}">
                    <a16:creationId xmlns:a16="http://schemas.microsoft.com/office/drawing/2014/main" id="{F0472501-19A8-E241-8CF7-BD4004C6D12F}"/>
                  </a:ext>
                </a:extLst>
              </p:cNvPr>
              <p:cNvSpPr/>
              <p:nvPr/>
            </p:nvSpPr>
            <p:spPr>
              <a:xfrm>
                <a:off x="10496550" y="6235700"/>
                <a:ext cx="75355" cy="67123"/>
              </a:xfrm>
              <a:custGeom>
                <a:avLst/>
                <a:gdLst/>
                <a:ahLst/>
                <a:cxnLst>
                  <a:cxn ang="0">
                    <a:pos x="wd2" y="hd2"/>
                  </a:cxn>
                  <a:cxn ang="5400000">
                    <a:pos x="wd2" y="hd2"/>
                  </a:cxn>
                  <a:cxn ang="10800000">
                    <a:pos x="wd2" y="hd2"/>
                  </a:cxn>
                  <a:cxn ang="16200000">
                    <a:pos x="wd2" y="hd2"/>
                  </a:cxn>
                </a:cxnLst>
                <a:rect l="0" t="0" r="r" b="b"/>
                <a:pathLst>
                  <a:path w="21118" h="21402" extrusionOk="0">
                    <a:moveTo>
                      <a:pt x="3438" y="3061"/>
                    </a:moveTo>
                    <a:cubicBezTo>
                      <a:pt x="2796" y="3508"/>
                      <a:pt x="1875" y="3834"/>
                      <a:pt x="1653" y="4794"/>
                    </a:cubicBezTo>
                    <a:lnTo>
                      <a:pt x="1758" y="4970"/>
                    </a:lnTo>
                    <a:cubicBezTo>
                      <a:pt x="588" y="10035"/>
                      <a:pt x="-355" y="15663"/>
                      <a:pt x="131" y="21279"/>
                    </a:cubicBezTo>
                    <a:cubicBezTo>
                      <a:pt x="234" y="21382"/>
                      <a:pt x="460" y="21465"/>
                      <a:pt x="548" y="21339"/>
                    </a:cubicBezTo>
                    <a:cubicBezTo>
                      <a:pt x="7217" y="11744"/>
                      <a:pt x="13758" y="5276"/>
                      <a:pt x="21079" y="1149"/>
                    </a:cubicBezTo>
                    <a:cubicBezTo>
                      <a:pt x="21245" y="1054"/>
                      <a:pt x="20844" y="699"/>
                      <a:pt x="20661" y="669"/>
                    </a:cubicBezTo>
                    <a:lnTo>
                      <a:pt x="17509" y="15"/>
                    </a:lnTo>
                    <a:cubicBezTo>
                      <a:pt x="12653" y="-135"/>
                      <a:pt x="7703" y="878"/>
                      <a:pt x="3438"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6" name="Shape">
                <a:extLst>
                  <a:ext uri="{FF2B5EF4-FFF2-40B4-BE49-F238E27FC236}">
                    <a16:creationId xmlns:a16="http://schemas.microsoft.com/office/drawing/2014/main" id="{9BDF51D4-EB78-CF4A-B4E3-AC49570ECFEC}"/>
                  </a:ext>
                </a:extLst>
              </p:cNvPr>
              <p:cNvSpPr/>
              <p:nvPr/>
            </p:nvSpPr>
            <p:spPr>
              <a:xfrm>
                <a:off x="10058400" y="6134100"/>
                <a:ext cx="339584" cy="370742"/>
              </a:xfrm>
              <a:custGeom>
                <a:avLst/>
                <a:gdLst/>
                <a:ahLst/>
                <a:cxnLst>
                  <a:cxn ang="0">
                    <a:pos x="wd2" y="hd2"/>
                  </a:cxn>
                  <a:cxn ang="5400000">
                    <a:pos x="wd2" y="hd2"/>
                  </a:cxn>
                  <a:cxn ang="10800000">
                    <a:pos x="wd2" y="hd2"/>
                  </a:cxn>
                  <a:cxn ang="16200000">
                    <a:pos x="wd2" y="hd2"/>
                  </a:cxn>
                </a:cxnLst>
                <a:rect l="0" t="0" r="r" b="b"/>
                <a:pathLst>
                  <a:path w="21166" h="21600" extrusionOk="0">
                    <a:moveTo>
                      <a:pt x="15190" y="2876"/>
                    </a:moveTo>
                    <a:cubicBezTo>
                      <a:pt x="15190" y="2876"/>
                      <a:pt x="20365" y="10695"/>
                      <a:pt x="21166" y="16687"/>
                    </a:cubicBezTo>
                    <a:cubicBezTo>
                      <a:pt x="10901" y="15225"/>
                      <a:pt x="5550" y="16580"/>
                      <a:pt x="567" y="21600"/>
                    </a:cubicBezTo>
                    <a:cubicBezTo>
                      <a:pt x="-434" y="16919"/>
                      <a:pt x="77" y="13244"/>
                      <a:pt x="678" y="10997"/>
                    </a:cubicBezTo>
                    <a:cubicBezTo>
                      <a:pt x="3282" y="12495"/>
                      <a:pt x="5776" y="14671"/>
                      <a:pt x="5776" y="14671"/>
                    </a:cubicBezTo>
                    <a:cubicBezTo>
                      <a:pt x="5776" y="14671"/>
                      <a:pt x="3204" y="9541"/>
                      <a:pt x="801" y="7106"/>
                    </a:cubicBezTo>
                    <a:cubicBezTo>
                      <a:pt x="1657" y="4475"/>
                      <a:pt x="3616" y="2186"/>
                      <a:pt x="3616" y="2186"/>
                    </a:cubicBezTo>
                    <a:cubicBezTo>
                      <a:pt x="3616" y="2186"/>
                      <a:pt x="8503" y="4389"/>
                      <a:pt x="11207" y="9395"/>
                    </a:cubicBezTo>
                    <a:cubicBezTo>
                      <a:pt x="10606" y="4527"/>
                      <a:pt x="8964" y="0"/>
                      <a:pt x="8964" y="0"/>
                    </a:cubicBezTo>
                    <a:cubicBezTo>
                      <a:pt x="8964" y="0"/>
                      <a:pt x="11023" y="1442"/>
                      <a:pt x="15190" y="2876"/>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7" name="Shape">
                <a:extLst>
                  <a:ext uri="{FF2B5EF4-FFF2-40B4-BE49-F238E27FC236}">
                    <a16:creationId xmlns:a16="http://schemas.microsoft.com/office/drawing/2014/main" id="{E7214DC4-DA18-CE49-9EA3-5222C181E6D2}"/>
                  </a:ext>
                </a:extLst>
              </p:cNvPr>
              <p:cNvSpPr/>
              <p:nvPr/>
            </p:nvSpPr>
            <p:spPr>
              <a:xfrm>
                <a:off x="10071100" y="6400800"/>
                <a:ext cx="662300" cy="188372"/>
              </a:xfrm>
              <a:custGeom>
                <a:avLst/>
                <a:gdLst/>
                <a:ahLst/>
                <a:cxnLst>
                  <a:cxn ang="0">
                    <a:pos x="wd2" y="hd2"/>
                  </a:cxn>
                  <a:cxn ang="5400000">
                    <a:pos x="wd2" y="hd2"/>
                  </a:cxn>
                  <a:cxn ang="10800000">
                    <a:pos x="wd2" y="hd2"/>
                  </a:cxn>
                  <a:cxn ang="16200000">
                    <a:pos x="wd2" y="hd2"/>
                  </a:cxn>
                </a:cxnLst>
                <a:rect l="0" t="0" r="r" b="b"/>
                <a:pathLst>
                  <a:path w="21600" h="17564" extrusionOk="0">
                    <a:moveTo>
                      <a:pt x="0" y="12126"/>
                    </a:moveTo>
                    <a:cubicBezTo>
                      <a:pt x="0" y="12126"/>
                      <a:pt x="1480" y="6598"/>
                      <a:pt x="4437" y="5781"/>
                    </a:cubicBezTo>
                    <a:cubicBezTo>
                      <a:pt x="9547" y="4369"/>
                      <a:pt x="15789" y="21600"/>
                      <a:pt x="21600" y="0"/>
                    </a:cubicBezTo>
                    <a:cubicBezTo>
                      <a:pt x="21286" y="10488"/>
                      <a:pt x="17643" y="21306"/>
                      <a:pt x="11378" y="16306"/>
                    </a:cubicBezTo>
                    <a:cubicBezTo>
                      <a:pt x="8017" y="13624"/>
                      <a:pt x="6665" y="9365"/>
                      <a:pt x="4056" y="9324"/>
                    </a:cubicBezTo>
                    <a:cubicBezTo>
                      <a:pt x="1590" y="9285"/>
                      <a:pt x="0" y="12126"/>
                      <a:pt x="0" y="12126"/>
                    </a:cubicBezTo>
                  </a:path>
                </a:pathLst>
              </a:custGeom>
              <a:solidFill>
                <a:srgbClr val="0067A5"/>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8" name="Shape">
                <a:extLst>
                  <a:ext uri="{FF2B5EF4-FFF2-40B4-BE49-F238E27FC236}">
                    <a16:creationId xmlns:a16="http://schemas.microsoft.com/office/drawing/2014/main" id="{A23A6108-EB62-BC44-ACB1-B6B339E3D670}"/>
                  </a:ext>
                </a:extLst>
              </p:cNvPr>
              <p:cNvSpPr/>
              <p:nvPr/>
            </p:nvSpPr>
            <p:spPr>
              <a:xfrm>
                <a:off x="10534650" y="6153150"/>
                <a:ext cx="212819" cy="285337"/>
              </a:xfrm>
              <a:custGeom>
                <a:avLst/>
                <a:gdLst/>
                <a:ahLst/>
                <a:cxnLst>
                  <a:cxn ang="0">
                    <a:pos x="wd2" y="hd2"/>
                  </a:cxn>
                  <a:cxn ang="5400000">
                    <a:pos x="wd2" y="hd2"/>
                  </a:cxn>
                  <a:cxn ang="10800000">
                    <a:pos x="wd2" y="hd2"/>
                  </a:cxn>
                  <a:cxn ang="16200000">
                    <a:pos x="wd2" y="hd2"/>
                  </a:cxn>
                </a:cxnLst>
                <a:rect l="0" t="0" r="r" b="b"/>
                <a:pathLst>
                  <a:path w="21600" h="21600" extrusionOk="0">
                    <a:moveTo>
                      <a:pt x="12319" y="0"/>
                    </a:moveTo>
                    <a:cubicBezTo>
                      <a:pt x="10579" y="324"/>
                      <a:pt x="6565" y="2615"/>
                      <a:pt x="6565" y="2615"/>
                    </a:cubicBezTo>
                    <a:cubicBezTo>
                      <a:pt x="6565" y="2615"/>
                      <a:pt x="5080" y="5245"/>
                      <a:pt x="3037" y="11337"/>
                    </a:cubicBezTo>
                    <a:cubicBezTo>
                      <a:pt x="1244" y="16688"/>
                      <a:pt x="0" y="21600"/>
                      <a:pt x="0" y="21600"/>
                    </a:cubicBezTo>
                    <a:cubicBezTo>
                      <a:pt x="0" y="21600"/>
                      <a:pt x="12876" y="21167"/>
                      <a:pt x="18630" y="16874"/>
                    </a:cubicBezTo>
                    <a:cubicBezTo>
                      <a:pt x="16032" y="13691"/>
                      <a:pt x="18816" y="6907"/>
                      <a:pt x="21600" y="4276"/>
                    </a:cubicBezTo>
                    <a:cubicBezTo>
                      <a:pt x="16032" y="5799"/>
                      <a:pt x="11390" y="11613"/>
                      <a:pt x="11390" y="11613"/>
                    </a:cubicBezTo>
                    <a:cubicBezTo>
                      <a:pt x="11390" y="11613"/>
                      <a:pt x="9349" y="4707"/>
                      <a:pt x="12319" y="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19" name="Shape">
                <a:extLst>
                  <a:ext uri="{FF2B5EF4-FFF2-40B4-BE49-F238E27FC236}">
                    <a16:creationId xmlns:a16="http://schemas.microsoft.com/office/drawing/2014/main" id="{0161CF77-B684-AA4A-B578-DA509166E094}"/>
                  </a:ext>
                </a:extLst>
              </p:cNvPr>
              <p:cNvSpPr/>
              <p:nvPr/>
            </p:nvSpPr>
            <p:spPr>
              <a:xfrm>
                <a:off x="10331450" y="5975350"/>
                <a:ext cx="221767" cy="100705"/>
              </a:xfrm>
              <a:custGeom>
                <a:avLst/>
                <a:gdLst/>
                <a:ahLst/>
                <a:cxnLst>
                  <a:cxn ang="0">
                    <a:pos x="wd2" y="hd2"/>
                  </a:cxn>
                  <a:cxn ang="5400000">
                    <a:pos x="wd2" y="hd2"/>
                  </a:cxn>
                  <a:cxn ang="10800000">
                    <a:pos x="wd2" y="hd2"/>
                  </a:cxn>
                  <a:cxn ang="16200000">
                    <a:pos x="wd2" y="hd2"/>
                  </a:cxn>
                </a:cxnLst>
                <a:rect l="0" t="0" r="r" b="b"/>
                <a:pathLst>
                  <a:path w="21600" h="20819" extrusionOk="0">
                    <a:moveTo>
                      <a:pt x="0" y="20819"/>
                    </a:moveTo>
                    <a:cubicBezTo>
                      <a:pt x="0" y="20819"/>
                      <a:pt x="3965" y="11515"/>
                      <a:pt x="11583" y="10852"/>
                    </a:cubicBezTo>
                    <a:cubicBezTo>
                      <a:pt x="19732" y="10142"/>
                      <a:pt x="21600" y="14175"/>
                      <a:pt x="21600" y="14175"/>
                    </a:cubicBezTo>
                    <a:cubicBezTo>
                      <a:pt x="21600" y="14175"/>
                      <a:pt x="18574" y="1107"/>
                      <a:pt x="15547" y="221"/>
                    </a:cubicBezTo>
                    <a:cubicBezTo>
                      <a:pt x="12123" y="-781"/>
                      <a:pt x="8988" y="1792"/>
                      <a:pt x="6679" y="4650"/>
                    </a:cubicBezTo>
                    <a:cubicBezTo>
                      <a:pt x="4174" y="7752"/>
                      <a:pt x="1879" y="11073"/>
                      <a:pt x="0" y="2081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0" name="Shape">
                <a:extLst>
                  <a:ext uri="{FF2B5EF4-FFF2-40B4-BE49-F238E27FC236}">
                    <a16:creationId xmlns:a16="http://schemas.microsoft.com/office/drawing/2014/main" id="{D2BB49F8-552A-7642-8551-4C01C50BB19F}"/>
                  </a:ext>
                </a:extLst>
              </p:cNvPr>
              <p:cNvSpPr/>
              <p:nvPr/>
            </p:nvSpPr>
            <p:spPr>
              <a:xfrm>
                <a:off x="10274300" y="5911850"/>
                <a:ext cx="160581" cy="156664"/>
              </a:xfrm>
              <a:custGeom>
                <a:avLst/>
                <a:gdLst/>
                <a:ahLst/>
                <a:cxnLst>
                  <a:cxn ang="0">
                    <a:pos x="wd2" y="hd2"/>
                  </a:cxn>
                  <a:cxn ang="5400000">
                    <a:pos x="wd2" y="hd2"/>
                  </a:cxn>
                  <a:cxn ang="10800000">
                    <a:pos x="wd2" y="hd2"/>
                  </a:cxn>
                  <a:cxn ang="16200000">
                    <a:pos x="wd2" y="hd2"/>
                  </a:cxn>
                </a:cxnLst>
                <a:rect l="0" t="0" r="r" b="b"/>
                <a:pathLst>
                  <a:path w="20266" h="21200" extrusionOk="0">
                    <a:moveTo>
                      <a:pt x="7455" y="36"/>
                    </a:moveTo>
                    <a:cubicBezTo>
                      <a:pt x="7455" y="36"/>
                      <a:pt x="14044" y="-400"/>
                      <a:pt x="20266" y="1774"/>
                    </a:cubicBezTo>
                    <a:cubicBezTo>
                      <a:pt x="10664" y="3804"/>
                      <a:pt x="2993" y="12686"/>
                      <a:pt x="152" y="21200"/>
                    </a:cubicBezTo>
                    <a:cubicBezTo>
                      <a:pt x="18" y="14280"/>
                      <a:pt x="-1334" y="5833"/>
                      <a:pt x="7455" y="36"/>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1" name="Shape">
                <a:extLst>
                  <a:ext uri="{FF2B5EF4-FFF2-40B4-BE49-F238E27FC236}">
                    <a16:creationId xmlns:a16="http://schemas.microsoft.com/office/drawing/2014/main" id="{8082887E-D21B-E545-AC3A-FEEA0A71A655}"/>
                  </a:ext>
                </a:extLst>
              </p:cNvPr>
              <p:cNvSpPr/>
              <p:nvPr/>
            </p:nvSpPr>
            <p:spPr>
              <a:xfrm>
                <a:off x="10807700" y="6210300"/>
                <a:ext cx="116522" cy="137480"/>
              </a:xfrm>
              <a:custGeom>
                <a:avLst/>
                <a:gdLst/>
                <a:ahLst/>
                <a:cxnLst>
                  <a:cxn ang="0">
                    <a:pos x="wd2" y="hd2"/>
                  </a:cxn>
                  <a:cxn ang="5400000">
                    <a:pos x="wd2" y="hd2"/>
                  </a:cxn>
                  <a:cxn ang="10800000">
                    <a:pos x="wd2" y="hd2"/>
                  </a:cxn>
                  <a:cxn ang="16200000">
                    <a:pos x="wd2" y="hd2"/>
                  </a:cxn>
                </a:cxnLst>
                <a:rect l="0" t="0" r="r" b="b"/>
                <a:pathLst>
                  <a:path w="21600" h="21600" extrusionOk="0">
                    <a:moveTo>
                      <a:pt x="21600" y="2554"/>
                    </a:moveTo>
                    <a:lnTo>
                      <a:pt x="12494" y="2554"/>
                    </a:lnTo>
                    <a:lnTo>
                      <a:pt x="12494" y="21600"/>
                    </a:lnTo>
                    <a:lnTo>
                      <a:pt x="9106" y="21600"/>
                    </a:lnTo>
                    <a:lnTo>
                      <a:pt x="9106" y="2554"/>
                    </a:lnTo>
                    <a:lnTo>
                      <a:pt x="0" y="2554"/>
                    </a:lnTo>
                    <a:lnTo>
                      <a:pt x="0" y="0"/>
                    </a:lnTo>
                    <a:lnTo>
                      <a:pt x="21600" y="0"/>
                    </a:lnTo>
                    <a:cubicBezTo>
                      <a:pt x="21600" y="0"/>
                      <a:pt x="21600" y="2554"/>
                      <a:pt x="21600" y="255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2" name="Shape">
                <a:extLst>
                  <a:ext uri="{FF2B5EF4-FFF2-40B4-BE49-F238E27FC236}">
                    <a16:creationId xmlns:a16="http://schemas.microsoft.com/office/drawing/2014/main" id="{D9EE7434-4644-094D-96B5-BC5C62BE759A}"/>
                  </a:ext>
                </a:extLst>
              </p:cNvPr>
              <p:cNvSpPr/>
              <p:nvPr/>
            </p:nvSpPr>
            <p:spPr>
              <a:xfrm>
                <a:off x="10915650" y="6242050"/>
                <a:ext cx="87623"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3" y="15975"/>
                    </a:moveTo>
                    <a:lnTo>
                      <a:pt x="17343" y="10258"/>
                    </a:lnTo>
                    <a:cubicBezTo>
                      <a:pt x="16039" y="10319"/>
                      <a:pt x="14503" y="10411"/>
                      <a:pt x="12735" y="10534"/>
                    </a:cubicBezTo>
                    <a:cubicBezTo>
                      <a:pt x="10966" y="10657"/>
                      <a:pt x="9568" y="10835"/>
                      <a:pt x="8536" y="11066"/>
                    </a:cubicBezTo>
                    <a:cubicBezTo>
                      <a:pt x="7307" y="11350"/>
                      <a:pt x="6313" y="11788"/>
                      <a:pt x="5554" y="12381"/>
                    </a:cubicBezTo>
                    <a:cubicBezTo>
                      <a:pt x="4794" y="12976"/>
                      <a:pt x="4415" y="13794"/>
                      <a:pt x="4415" y="14835"/>
                    </a:cubicBezTo>
                    <a:cubicBezTo>
                      <a:pt x="4415" y="16012"/>
                      <a:pt x="4855" y="16898"/>
                      <a:pt x="5735" y="17491"/>
                    </a:cubicBezTo>
                    <a:cubicBezTo>
                      <a:pt x="6615" y="18087"/>
                      <a:pt x="7958" y="18384"/>
                      <a:pt x="9764" y="18384"/>
                    </a:cubicBezTo>
                    <a:cubicBezTo>
                      <a:pt x="11266" y="18384"/>
                      <a:pt x="12640" y="18147"/>
                      <a:pt x="13884" y="17675"/>
                    </a:cubicBezTo>
                    <a:cubicBezTo>
                      <a:pt x="15127" y="17204"/>
                      <a:pt x="16281" y="16637"/>
                      <a:pt x="17343" y="15975"/>
                    </a:cubicBezTo>
                    <a:moveTo>
                      <a:pt x="21600" y="21031"/>
                    </a:moveTo>
                    <a:lnTo>
                      <a:pt x="17343" y="21031"/>
                    </a:lnTo>
                    <a:lnTo>
                      <a:pt x="17343" y="18843"/>
                    </a:lnTo>
                    <a:cubicBezTo>
                      <a:pt x="16964" y="19051"/>
                      <a:pt x="16452" y="19343"/>
                      <a:pt x="15807" y="19716"/>
                    </a:cubicBezTo>
                    <a:cubicBezTo>
                      <a:pt x="15162" y="20090"/>
                      <a:pt x="14537" y="20387"/>
                      <a:pt x="13928" y="20607"/>
                    </a:cubicBezTo>
                    <a:cubicBezTo>
                      <a:pt x="13215" y="20891"/>
                      <a:pt x="12397" y="21126"/>
                      <a:pt x="11472" y="21314"/>
                    </a:cubicBezTo>
                    <a:cubicBezTo>
                      <a:pt x="10545" y="21506"/>
                      <a:pt x="9460" y="21600"/>
                      <a:pt x="8215" y="21600"/>
                    </a:cubicBezTo>
                    <a:cubicBezTo>
                      <a:pt x="5924" y="21600"/>
                      <a:pt x="3984" y="20988"/>
                      <a:pt x="2389" y="19763"/>
                    </a:cubicBezTo>
                    <a:cubicBezTo>
                      <a:pt x="797" y="18536"/>
                      <a:pt x="0" y="16974"/>
                      <a:pt x="0" y="15075"/>
                    </a:cubicBezTo>
                    <a:cubicBezTo>
                      <a:pt x="0" y="13519"/>
                      <a:pt x="413" y="12259"/>
                      <a:pt x="1240" y="11298"/>
                    </a:cubicBezTo>
                    <a:cubicBezTo>
                      <a:pt x="2067" y="10334"/>
                      <a:pt x="3247" y="9578"/>
                      <a:pt x="4780" y="9026"/>
                    </a:cubicBezTo>
                    <a:cubicBezTo>
                      <a:pt x="6327" y="8475"/>
                      <a:pt x="8185" y="8101"/>
                      <a:pt x="10357" y="7905"/>
                    </a:cubicBezTo>
                    <a:cubicBezTo>
                      <a:pt x="12527" y="7709"/>
                      <a:pt x="14853" y="7562"/>
                      <a:pt x="17343" y="7464"/>
                    </a:cubicBezTo>
                    <a:lnTo>
                      <a:pt x="17343" y="6931"/>
                    </a:lnTo>
                    <a:cubicBezTo>
                      <a:pt x="17343" y="6148"/>
                      <a:pt x="17172" y="5497"/>
                      <a:pt x="16831" y="4982"/>
                    </a:cubicBezTo>
                    <a:cubicBezTo>
                      <a:pt x="16491" y="4466"/>
                      <a:pt x="16001" y="4063"/>
                      <a:pt x="15364" y="3770"/>
                    </a:cubicBezTo>
                    <a:cubicBezTo>
                      <a:pt x="14756" y="3488"/>
                      <a:pt x="14028" y="3298"/>
                      <a:pt x="13178" y="3198"/>
                    </a:cubicBezTo>
                    <a:cubicBezTo>
                      <a:pt x="12328" y="3101"/>
                      <a:pt x="11441" y="3051"/>
                      <a:pt x="10515" y="3051"/>
                    </a:cubicBezTo>
                    <a:cubicBezTo>
                      <a:pt x="9392" y="3051"/>
                      <a:pt x="8140" y="3170"/>
                      <a:pt x="6761" y="3411"/>
                    </a:cubicBezTo>
                    <a:cubicBezTo>
                      <a:pt x="5378" y="3650"/>
                      <a:pt x="3952" y="3996"/>
                      <a:pt x="2481" y="4449"/>
                    </a:cubicBezTo>
                    <a:lnTo>
                      <a:pt x="2253" y="4449"/>
                    </a:lnTo>
                    <a:lnTo>
                      <a:pt x="2253" y="938"/>
                    </a:lnTo>
                    <a:cubicBezTo>
                      <a:pt x="3087" y="754"/>
                      <a:pt x="4294" y="551"/>
                      <a:pt x="5871" y="331"/>
                    </a:cubicBezTo>
                    <a:cubicBezTo>
                      <a:pt x="7450" y="110"/>
                      <a:pt x="9006" y="0"/>
                      <a:pt x="10537" y="0"/>
                    </a:cubicBezTo>
                    <a:cubicBezTo>
                      <a:pt x="12328" y="0"/>
                      <a:pt x="13888" y="120"/>
                      <a:pt x="15215" y="358"/>
                    </a:cubicBezTo>
                    <a:cubicBezTo>
                      <a:pt x="16545" y="598"/>
                      <a:pt x="17692" y="1005"/>
                      <a:pt x="18664" y="1581"/>
                    </a:cubicBezTo>
                    <a:cubicBezTo>
                      <a:pt x="19621" y="2145"/>
                      <a:pt x="20347" y="2874"/>
                      <a:pt x="20848" y="3770"/>
                    </a:cubicBezTo>
                    <a:cubicBezTo>
                      <a:pt x="21351"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3" name="Shape">
                <a:extLst>
                  <a:ext uri="{FF2B5EF4-FFF2-40B4-BE49-F238E27FC236}">
                    <a16:creationId xmlns:a16="http://schemas.microsoft.com/office/drawing/2014/main" id="{B698DF03-7997-324B-BFA0-78A934BC0DCA}"/>
                  </a:ext>
                </a:extLst>
              </p:cNvPr>
              <p:cNvSpPr/>
              <p:nvPr/>
            </p:nvSpPr>
            <p:spPr>
              <a:xfrm>
                <a:off x="11023600" y="6242050"/>
                <a:ext cx="80599" cy="108119"/>
              </a:xfrm>
              <a:custGeom>
                <a:avLst/>
                <a:gdLst/>
                <a:ahLst/>
                <a:cxnLst>
                  <a:cxn ang="0">
                    <a:pos x="wd2" y="hd2"/>
                  </a:cxn>
                  <a:cxn ang="5400000">
                    <a:pos x="wd2" y="hd2"/>
                  </a:cxn>
                  <a:cxn ang="10800000">
                    <a:pos x="wd2" y="hd2"/>
                  </a:cxn>
                  <a:cxn ang="16200000">
                    <a:pos x="wd2" y="hd2"/>
                  </a:cxn>
                </a:cxnLst>
                <a:rect l="0" t="0" r="r" b="b"/>
                <a:pathLst>
                  <a:path w="21600" h="21600" extrusionOk="0">
                    <a:moveTo>
                      <a:pt x="21600" y="15163"/>
                    </a:moveTo>
                    <a:cubicBezTo>
                      <a:pt x="21600" y="17043"/>
                      <a:pt x="20557" y="18588"/>
                      <a:pt x="18471" y="19793"/>
                    </a:cubicBezTo>
                    <a:cubicBezTo>
                      <a:pt x="16383" y="20999"/>
                      <a:pt x="13535" y="21600"/>
                      <a:pt x="9922" y="21600"/>
                    </a:cubicBezTo>
                    <a:cubicBezTo>
                      <a:pt x="7875" y="21600"/>
                      <a:pt x="6000" y="21419"/>
                      <a:pt x="4293" y="21056"/>
                    </a:cubicBezTo>
                    <a:cubicBezTo>
                      <a:pt x="2585" y="20693"/>
                      <a:pt x="1152" y="20297"/>
                      <a:pt x="0" y="19867"/>
                    </a:cubicBezTo>
                    <a:lnTo>
                      <a:pt x="0" y="15974"/>
                    </a:lnTo>
                    <a:lnTo>
                      <a:pt x="247" y="15974"/>
                    </a:lnTo>
                    <a:cubicBezTo>
                      <a:pt x="1714" y="16799"/>
                      <a:pt x="3348" y="17455"/>
                      <a:pt x="5145" y="17938"/>
                    </a:cubicBezTo>
                    <a:cubicBezTo>
                      <a:pt x="6943" y="18424"/>
                      <a:pt x="8667" y="18668"/>
                      <a:pt x="10318" y="18668"/>
                    </a:cubicBezTo>
                    <a:cubicBezTo>
                      <a:pt x="12363" y="18668"/>
                      <a:pt x="13963" y="18421"/>
                      <a:pt x="15117" y="17930"/>
                    </a:cubicBezTo>
                    <a:cubicBezTo>
                      <a:pt x="16272" y="17438"/>
                      <a:pt x="16851" y="16664"/>
                      <a:pt x="16851" y="15605"/>
                    </a:cubicBezTo>
                    <a:cubicBezTo>
                      <a:pt x="16851" y="14794"/>
                      <a:pt x="16536" y="14178"/>
                      <a:pt x="15908" y="13761"/>
                    </a:cubicBezTo>
                    <a:cubicBezTo>
                      <a:pt x="15281" y="13343"/>
                      <a:pt x="14078" y="12987"/>
                      <a:pt x="12296" y="12691"/>
                    </a:cubicBezTo>
                    <a:cubicBezTo>
                      <a:pt x="11638" y="12580"/>
                      <a:pt x="10776" y="12451"/>
                      <a:pt x="9711" y="12304"/>
                    </a:cubicBezTo>
                    <a:cubicBezTo>
                      <a:pt x="8647" y="12156"/>
                      <a:pt x="7678" y="11997"/>
                      <a:pt x="6803" y="11825"/>
                    </a:cubicBezTo>
                    <a:cubicBezTo>
                      <a:pt x="4379" y="11345"/>
                      <a:pt x="2659" y="10641"/>
                      <a:pt x="1646" y="9712"/>
                    </a:cubicBezTo>
                    <a:cubicBezTo>
                      <a:pt x="632" y="8784"/>
                      <a:pt x="123" y="7644"/>
                      <a:pt x="123" y="6291"/>
                    </a:cubicBezTo>
                    <a:cubicBezTo>
                      <a:pt x="123" y="5442"/>
                      <a:pt x="359" y="4643"/>
                      <a:pt x="827" y="3893"/>
                    </a:cubicBezTo>
                    <a:cubicBezTo>
                      <a:pt x="1297" y="3143"/>
                      <a:pt x="2010" y="2472"/>
                      <a:pt x="2969" y="1882"/>
                    </a:cubicBezTo>
                    <a:cubicBezTo>
                      <a:pt x="3893" y="1304"/>
                      <a:pt x="5069" y="845"/>
                      <a:pt x="6495" y="508"/>
                    </a:cubicBezTo>
                    <a:cubicBezTo>
                      <a:pt x="7920" y="170"/>
                      <a:pt x="9518" y="0"/>
                      <a:pt x="11284" y="0"/>
                    </a:cubicBezTo>
                    <a:cubicBezTo>
                      <a:pt x="12931" y="0"/>
                      <a:pt x="14603" y="151"/>
                      <a:pt x="16294" y="453"/>
                    </a:cubicBezTo>
                    <a:cubicBezTo>
                      <a:pt x="17985" y="754"/>
                      <a:pt x="19391" y="1119"/>
                      <a:pt x="20512" y="1551"/>
                    </a:cubicBezTo>
                    <a:lnTo>
                      <a:pt x="20512" y="5257"/>
                    </a:lnTo>
                    <a:lnTo>
                      <a:pt x="20264" y="5257"/>
                    </a:lnTo>
                    <a:cubicBezTo>
                      <a:pt x="19077" y="4606"/>
                      <a:pt x="17631" y="4055"/>
                      <a:pt x="15935" y="3606"/>
                    </a:cubicBezTo>
                    <a:cubicBezTo>
                      <a:pt x="14235" y="3157"/>
                      <a:pt x="12570" y="2934"/>
                      <a:pt x="10936" y="2934"/>
                    </a:cubicBezTo>
                    <a:cubicBezTo>
                      <a:pt x="9237" y="2934"/>
                      <a:pt x="7801" y="3176"/>
                      <a:pt x="6631" y="3662"/>
                    </a:cubicBezTo>
                    <a:cubicBezTo>
                      <a:pt x="5459" y="4148"/>
                      <a:pt x="4875" y="4870"/>
                      <a:pt x="4875" y="5829"/>
                    </a:cubicBezTo>
                    <a:cubicBezTo>
                      <a:pt x="4875" y="6677"/>
                      <a:pt x="5229" y="7316"/>
                      <a:pt x="5939" y="7748"/>
                    </a:cubicBezTo>
                    <a:cubicBezTo>
                      <a:pt x="6631" y="8178"/>
                      <a:pt x="7753" y="8529"/>
                      <a:pt x="9304" y="8798"/>
                    </a:cubicBezTo>
                    <a:cubicBezTo>
                      <a:pt x="10158" y="8947"/>
                      <a:pt x="11122" y="9094"/>
                      <a:pt x="12186" y="9242"/>
                    </a:cubicBezTo>
                    <a:cubicBezTo>
                      <a:pt x="13249" y="9390"/>
                      <a:pt x="14136" y="9524"/>
                      <a:pt x="14844" y="9647"/>
                    </a:cubicBezTo>
                    <a:cubicBezTo>
                      <a:pt x="17007" y="10016"/>
                      <a:pt x="18674" y="10650"/>
                      <a:pt x="19843" y="11547"/>
                    </a:cubicBezTo>
                    <a:cubicBezTo>
                      <a:pt x="21016" y="12458"/>
                      <a:pt x="21600" y="13662"/>
                      <a:pt x="21600" y="15163"/>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4" name="Shape">
                <a:extLst>
                  <a:ext uri="{FF2B5EF4-FFF2-40B4-BE49-F238E27FC236}">
                    <a16:creationId xmlns:a16="http://schemas.microsoft.com/office/drawing/2014/main" id="{084B6973-7F39-8741-894A-32859414C682}"/>
                  </a:ext>
                </a:extLst>
              </p:cNvPr>
              <p:cNvSpPr/>
              <p:nvPr/>
            </p:nvSpPr>
            <p:spPr>
              <a:xfrm>
                <a:off x="11125200" y="6242050"/>
                <a:ext cx="150487"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5"/>
                    </a:lnTo>
                    <a:cubicBezTo>
                      <a:pt x="19109" y="8731"/>
                      <a:pt x="19080" y="7859"/>
                      <a:pt x="19023" y="7019"/>
                    </a:cubicBezTo>
                    <a:cubicBezTo>
                      <a:pt x="18966" y="6179"/>
                      <a:pt x="18844" y="5507"/>
                      <a:pt x="18659" y="5004"/>
                    </a:cubicBezTo>
                    <a:cubicBezTo>
                      <a:pt x="18455" y="4467"/>
                      <a:pt x="18164" y="4058"/>
                      <a:pt x="17784" y="3782"/>
                    </a:cubicBezTo>
                    <a:cubicBezTo>
                      <a:pt x="17405" y="3508"/>
                      <a:pt x="16857" y="3368"/>
                      <a:pt x="16140" y="3368"/>
                    </a:cubicBezTo>
                    <a:cubicBezTo>
                      <a:pt x="15443" y="3368"/>
                      <a:pt x="14745" y="3616"/>
                      <a:pt x="14047" y="4113"/>
                    </a:cubicBezTo>
                    <a:cubicBezTo>
                      <a:pt x="13349" y="4606"/>
                      <a:pt x="12651" y="5238"/>
                      <a:pt x="11953" y="6003"/>
                    </a:cubicBezTo>
                    <a:cubicBezTo>
                      <a:pt x="11979" y="6291"/>
                      <a:pt x="12001" y="6625"/>
                      <a:pt x="12020" y="7008"/>
                    </a:cubicBezTo>
                    <a:cubicBezTo>
                      <a:pt x="12037" y="7392"/>
                      <a:pt x="12046" y="7771"/>
                      <a:pt x="12046" y="8147"/>
                    </a:cubicBezTo>
                    <a:lnTo>
                      <a:pt x="12046" y="21600"/>
                    </a:lnTo>
                    <a:lnTo>
                      <a:pt x="9555" y="21600"/>
                    </a:lnTo>
                    <a:lnTo>
                      <a:pt x="9555" y="9635"/>
                    </a:lnTo>
                    <a:cubicBezTo>
                      <a:pt x="9555" y="8707"/>
                      <a:pt x="9525" y="7824"/>
                      <a:pt x="9468" y="6989"/>
                    </a:cubicBezTo>
                    <a:cubicBezTo>
                      <a:pt x="9411" y="6156"/>
                      <a:pt x="9289" y="5488"/>
                      <a:pt x="9104" y="4987"/>
                    </a:cubicBezTo>
                    <a:cubicBezTo>
                      <a:pt x="8900" y="4447"/>
                      <a:pt x="8609" y="4042"/>
                      <a:pt x="8229" y="3773"/>
                    </a:cubicBezTo>
                    <a:cubicBezTo>
                      <a:pt x="7849" y="3504"/>
                      <a:pt x="7301" y="3368"/>
                      <a:pt x="6586" y="3368"/>
                    </a:cubicBezTo>
                    <a:cubicBezTo>
                      <a:pt x="5905" y="3368"/>
                      <a:pt x="5223" y="3607"/>
                      <a:pt x="4539" y="4083"/>
                    </a:cubicBezTo>
                    <a:cubicBezTo>
                      <a:pt x="3853" y="4560"/>
                      <a:pt x="3171" y="5169"/>
                      <a:pt x="2490" y="5908"/>
                    </a:cubicBezTo>
                    <a:lnTo>
                      <a:pt x="2490" y="21600"/>
                    </a:lnTo>
                    <a:lnTo>
                      <a:pt x="0" y="21600"/>
                    </a:lnTo>
                    <a:lnTo>
                      <a:pt x="0" y="584"/>
                    </a:lnTo>
                    <a:lnTo>
                      <a:pt x="2490" y="584"/>
                    </a:lnTo>
                    <a:lnTo>
                      <a:pt x="2490" y="2917"/>
                    </a:lnTo>
                    <a:cubicBezTo>
                      <a:pt x="3268" y="2002"/>
                      <a:pt x="4044" y="1287"/>
                      <a:pt x="4816" y="771"/>
                    </a:cubicBezTo>
                    <a:cubicBezTo>
                      <a:pt x="5590" y="258"/>
                      <a:pt x="6414" y="0"/>
                      <a:pt x="7288" y="0"/>
                    </a:cubicBezTo>
                    <a:cubicBezTo>
                      <a:pt x="8295" y="0"/>
                      <a:pt x="9150" y="302"/>
                      <a:pt x="9853" y="903"/>
                    </a:cubicBezTo>
                    <a:cubicBezTo>
                      <a:pt x="10555" y="1505"/>
                      <a:pt x="11079" y="2339"/>
                      <a:pt x="11424" y="3406"/>
                    </a:cubicBezTo>
                    <a:cubicBezTo>
                      <a:pt x="12431" y="2202"/>
                      <a:pt x="13349" y="1333"/>
                      <a:pt x="14179" y="800"/>
                    </a:cubicBezTo>
                    <a:cubicBezTo>
                      <a:pt x="15009" y="267"/>
                      <a:pt x="15898" y="0"/>
                      <a:pt x="16843" y="0"/>
                    </a:cubicBezTo>
                    <a:cubicBezTo>
                      <a:pt x="18468" y="0"/>
                      <a:pt x="19668" y="700"/>
                      <a:pt x="20442" y="2098"/>
                    </a:cubicBezTo>
                    <a:cubicBezTo>
                      <a:pt x="21214" y="3496"/>
                      <a:pt x="21600" y="5450"/>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5" name="Shape">
                <a:extLst>
                  <a:ext uri="{FF2B5EF4-FFF2-40B4-BE49-F238E27FC236}">
                    <a16:creationId xmlns:a16="http://schemas.microsoft.com/office/drawing/2014/main" id="{5CB7EEF4-2E94-E344-8645-0E953D7CCA16}"/>
                  </a:ext>
                </a:extLst>
              </p:cNvPr>
              <p:cNvSpPr/>
              <p:nvPr/>
            </p:nvSpPr>
            <p:spPr>
              <a:xfrm>
                <a:off x="11296650" y="6242050"/>
                <a:ext cx="87615"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40" y="10319"/>
                      <a:pt x="14502" y="10411"/>
                      <a:pt x="12733" y="10534"/>
                    </a:cubicBezTo>
                    <a:cubicBezTo>
                      <a:pt x="10967" y="10657"/>
                      <a:pt x="9566" y="10835"/>
                      <a:pt x="8535" y="11066"/>
                    </a:cubicBezTo>
                    <a:cubicBezTo>
                      <a:pt x="7307" y="11350"/>
                      <a:pt x="6312" y="11788"/>
                      <a:pt x="5553" y="12381"/>
                    </a:cubicBezTo>
                    <a:cubicBezTo>
                      <a:pt x="4795" y="12976"/>
                      <a:pt x="4416" y="13794"/>
                      <a:pt x="4416" y="14835"/>
                    </a:cubicBezTo>
                    <a:cubicBezTo>
                      <a:pt x="4416" y="16012"/>
                      <a:pt x="4856" y="16898"/>
                      <a:pt x="5736" y="17491"/>
                    </a:cubicBezTo>
                    <a:cubicBezTo>
                      <a:pt x="6616" y="18087"/>
                      <a:pt x="7959" y="18384"/>
                      <a:pt x="9764" y="18384"/>
                    </a:cubicBezTo>
                    <a:cubicBezTo>
                      <a:pt x="11266" y="18384"/>
                      <a:pt x="12639" y="18147"/>
                      <a:pt x="13885" y="17675"/>
                    </a:cubicBezTo>
                    <a:cubicBezTo>
                      <a:pt x="15129" y="17204"/>
                      <a:pt x="16283" y="16637"/>
                      <a:pt x="17345" y="15975"/>
                    </a:cubicBezTo>
                    <a:moveTo>
                      <a:pt x="21600" y="21031"/>
                    </a:moveTo>
                    <a:lnTo>
                      <a:pt x="17345" y="21031"/>
                    </a:lnTo>
                    <a:lnTo>
                      <a:pt x="17345" y="18843"/>
                    </a:lnTo>
                    <a:cubicBezTo>
                      <a:pt x="16967" y="19051"/>
                      <a:pt x="16452" y="19343"/>
                      <a:pt x="15807" y="19716"/>
                    </a:cubicBezTo>
                    <a:cubicBezTo>
                      <a:pt x="15162" y="20090"/>
                      <a:pt x="14537" y="20387"/>
                      <a:pt x="13929" y="20607"/>
                    </a:cubicBezTo>
                    <a:cubicBezTo>
                      <a:pt x="13217" y="20891"/>
                      <a:pt x="12398" y="21126"/>
                      <a:pt x="11471" y="21314"/>
                    </a:cubicBezTo>
                    <a:cubicBezTo>
                      <a:pt x="10546" y="21506"/>
                      <a:pt x="9461" y="21600"/>
                      <a:pt x="8217" y="21600"/>
                    </a:cubicBezTo>
                    <a:cubicBezTo>
                      <a:pt x="5923" y="21600"/>
                      <a:pt x="3982" y="20988"/>
                      <a:pt x="2391" y="19763"/>
                    </a:cubicBezTo>
                    <a:cubicBezTo>
                      <a:pt x="796" y="18536"/>
                      <a:pt x="0" y="16974"/>
                      <a:pt x="0" y="15075"/>
                    </a:cubicBezTo>
                    <a:cubicBezTo>
                      <a:pt x="0" y="13519"/>
                      <a:pt x="412" y="12259"/>
                      <a:pt x="1240" y="11298"/>
                    </a:cubicBezTo>
                    <a:cubicBezTo>
                      <a:pt x="2067" y="10334"/>
                      <a:pt x="3247" y="9578"/>
                      <a:pt x="4780" y="9026"/>
                    </a:cubicBezTo>
                    <a:cubicBezTo>
                      <a:pt x="6326" y="8475"/>
                      <a:pt x="8186" y="8101"/>
                      <a:pt x="10355" y="7905"/>
                    </a:cubicBezTo>
                    <a:cubicBezTo>
                      <a:pt x="12526" y="7709"/>
                      <a:pt x="14855" y="7562"/>
                      <a:pt x="17345" y="7464"/>
                    </a:cubicBezTo>
                    <a:lnTo>
                      <a:pt x="17345" y="6931"/>
                    </a:lnTo>
                    <a:cubicBezTo>
                      <a:pt x="17345" y="6148"/>
                      <a:pt x="17174" y="5497"/>
                      <a:pt x="16831" y="4982"/>
                    </a:cubicBezTo>
                    <a:cubicBezTo>
                      <a:pt x="16491" y="4466"/>
                      <a:pt x="16001" y="4063"/>
                      <a:pt x="15364" y="3770"/>
                    </a:cubicBezTo>
                    <a:cubicBezTo>
                      <a:pt x="14756" y="3488"/>
                      <a:pt x="14026" y="3298"/>
                      <a:pt x="13179" y="3198"/>
                    </a:cubicBezTo>
                    <a:cubicBezTo>
                      <a:pt x="12329" y="3101"/>
                      <a:pt x="11442" y="3051"/>
                      <a:pt x="10516" y="3051"/>
                    </a:cubicBezTo>
                    <a:cubicBezTo>
                      <a:pt x="9392" y="3051"/>
                      <a:pt x="8139" y="3170"/>
                      <a:pt x="6760" y="3411"/>
                    </a:cubicBezTo>
                    <a:cubicBezTo>
                      <a:pt x="5379" y="3650"/>
                      <a:pt x="3952" y="3996"/>
                      <a:pt x="2480" y="4449"/>
                    </a:cubicBezTo>
                    <a:lnTo>
                      <a:pt x="2253" y="4449"/>
                    </a:lnTo>
                    <a:lnTo>
                      <a:pt x="2253" y="938"/>
                    </a:lnTo>
                    <a:cubicBezTo>
                      <a:pt x="3088" y="754"/>
                      <a:pt x="4293" y="551"/>
                      <a:pt x="5873" y="331"/>
                    </a:cubicBezTo>
                    <a:cubicBezTo>
                      <a:pt x="7450" y="110"/>
                      <a:pt x="9006" y="0"/>
                      <a:pt x="10538" y="0"/>
                    </a:cubicBezTo>
                    <a:cubicBezTo>
                      <a:pt x="12329" y="0"/>
                      <a:pt x="13887" y="120"/>
                      <a:pt x="15215" y="358"/>
                    </a:cubicBezTo>
                    <a:cubicBezTo>
                      <a:pt x="16544" y="598"/>
                      <a:pt x="17692" y="1005"/>
                      <a:pt x="18664" y="1581"/>
                    </a:cubicBezTo>
                    <a:cubicBezTo>
                      <a:pt x="19621" y="2145"/>
                      <a:pt x="20349"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6" name="Shape">
                <a:extLst>
                  <a:ext uri="{FF2B5EF4-FFF2-40B4-BE49-F238E27FC236}">
                    <a16:creationId xmlns:a16="http://schemas.microsoft.com/office/drawing/2014/main" id="{A6122795-0086-A443-A8C8-724DDA9A50AD}"/>
                  </a:ext>
                </a:extLst>
              </p:cNvPr>
              <p:cNvSpPr/>
              <p:nvPr/>
            </p:nvSpPr>
            <p:spPr>
              <a:xfrm>
                <a:off x="1141095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4" y="7762"/>
                      <a:pt x="17044" y="6915"/>
                    </a:cubicBezTo>
                    <a:cubicBezTo>
                      <a:pt x="16905" y="6069"/>
                      <a:pt x="16652" y="5407"/>
                      <a:pt x="16282" y="4929"/>
                    </a:cubicBezTo>
                    <a:cubicBezTo>
                      <a:pt x="15895" y="4403"/>
                      <a:pt x="15338" y="4012"/>
                      <a:pt x="14616" y="3753"/>
                    </a:cubicBezTo>
                    <a:cubicBezTo>
                      <a:pt x="13890" y="3496"/>
                      <a:pt x="12950" y="3368"/>
                      <a:pt x="11795" y="3368"/>
                    </a:cubicBezTo>
                    <a:cubicBezTo>
                      <a:pt x="10605" y="3368"/>
                      <a:pt x="9364" y="3607"/>
                      <a:pt x="8071" y="4083"/>
                    </a:cubicBezTo>
                    <a:cubicBezTo>
                      <a:pt x="6776" y="4560"/>
                      <a:pt x="5533" y="5169"/>
                      <a:pt x="4348" y="5908"/>
                    </a:cubicBezTo>
                    <a:lnTo>
                      <a:pt x="4348" y="21600"/>
                    </a:lnTo>
                    <a:lnTo>
                      <a:pt x="0" y="21600"/>
                    </a:lnTo>
                    <a:lnTo>
                      <a:pt x="0" y="584"/>
                    </a:lnTo>
                    <a:lnTo>
                      <a:pt x="4348" y="584"/>
                    </a:lnTo>
                    <a:lnTo>
                      <a:pt x="4348" y="2917"/>
                    </a:lnTo>
                    <a:cubicBezTo>
                      <a:pt x="5703" y="2002"/>
                      <a:pt x="7108" y="1287"/>
                      <a:pt x="8556" y="771"/>
                    </a:cubicBezTo>
                    <a:cubicBezTo>
                      <a:pt x="10005" y="258"/>
                      <a:pt x="11493" y="0"/>
                      <a:pt x="13020" y="0"/>
                    </a:cubicBezTo>
                    <a:cubicBezTo>
                      <a:pt x="15810" y="0"/>
                      <a:pt x="17939" y="683"/>
                      <a:pt x="19403" y="2051"/>
                    </a:cubicBezTo>
                    <a:cubicBezTo>
                      <a:pt x="20868"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7" name="Shape">
                <a:extLst>
                  <a:ext uri="{FF2B5EF4-FFF2-40B4-BE49-F238E27FC236}">
                    <a16:creationId xmlns:a16="http://schemas.microsoft.com/office/drawing/2014/main" id="{4D6D398E-B4BD-154A-B557-8DA83ED7FA7F}"/>
                  </a:ext>
                </a:extLst>
              </p:cNvPr>
              <p:cNvSpPr/>
              <p:nvPr/>
            </p:nvSpPr>
            <p:spPr>
              <a:xfrm>
                <a:off x="11525250" y="6210300"/>
                <a:ext cx="19575" cy="138401"/>
              </a:xfrm>
              <a:custGeom>
                <a:avLst/>
                <a:gdLst/>
                <a:ahLst/>
                <a:cxnLst>
                  <a:cxn ang="0">
                    <a:pos x="wd2" y="hd2"/>
                  </a:cxn>
                  <a:cxn ang="5400000">
                    <a:pos x="wd2" y="hd2"/>
                  </a:cxn>
                  <a:cxn ang="10800000">
                    <a:pos x="wd2" y="hd2"/>
                  </a:cxn>
                  <a:cxn ang="16200000">
                    <a:pos x="wd2" y="hd2"/>
                  </a:cxn>
                </a:cxnLst>
                <a:rect l="0" t="0" r="r" b="b"/>
                <a:pathLst>
                  <a:path w="21600" h="21600" extrusionOk="0">
                    <a:moveTo>
                      <a:pt x="20373" y="21600"/>
                    </a:moveTo>
                    <a:lnTo>
                      <a:pt x="1220" y="21600"/>
                    </a:lnTo>
                    <a:lnTo>
                      <a:pt x="1220" y="5504"/>
                    </a:lnTo>
                    <a:lnTo>
                      <a:pt x="20373" y="5504"/>
                    </a:lnTo>
                    <a:cubicBezTo>
                      <a:pt x="20373" y="5504"/>
                      <a:pt x="20373" y="21600"/>
                      <a:pt x="20373" y="21600"/>
                    </a:cubicBezTo>
                    <a:close/>
                    <a:moveTo>
                      <a:pt x="21600" y="2810"/>
                    </a:moveTo>
                    <a:lnTo>
                      <a:pt x="0" y="2810"/>
                    </a:lnTo>
                    <a:lnTo>
                      <a:pt x="0" y="0"/>
                    </a:lnTo>
                    <a:lnTo>
                      <a:pt x="21600" y="0"/>
                    </a:lnTo>
                    <a:cubicBezTo>
                      <a:pt x="21600" y="0"/>
                      <a:pt x="21600" y="2810"/>
                      <a:pt x="21600" y="281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8" name="Shape">
                <a:extLst>
                  <a:ext uri="{FF2B5EF4-FFF2-40B4-BE49-F238E27FC236}">
                    <a16:creationId xmlns:a16="http://schemas.microsoft.com/office/drawing/2014/main" id="{4EF432B3-CB99-E44F-B2D9-9787CA2FC5DF}"/>
                  </a:ext>
                </a:extLst>
              </p:cNvPr>
              <p:cNvSpPr/>
              <p:nvPr/>
            </p:nvSpPr>
            <p:spPr>
              <a:xfrm>
                <a:off x="11569700" y="6242050"/>
                <a:ext cx="87622"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39" y="10319"/>
                      <a:pt x="14501" y="10411"/>
                      <a:pt x="12732" y="10534"/>
                    </a:cubicBezTo>
                    <a:cubicBezTo>
                      <a:pt x="10967" y="10657"/>
                      <a:pt x="9565" y="10835"/>
                      <a:pt x="8534" y="11066"/>
                    </a:cubicBezTo>
                    <a:cubicBezTo>
                      <a:pt x="7305" y="11350"/>
                      <a:pt x="6313" y="11788"/>
                      <a:pt x="5554" y="12381"/>
                    </a:cubicBezTo>
                    <a:cubicBezTo>
                      <a:pt x="4794" y="12976"/>
                      <a:pt x="4415" y="13794"/>
                      <a:pt x="4415" y="14835"/>
                    </a:cubicBezTo>
                    <a:cubicBezTo>
                      <a:pt x="4415" y="16012"/>
                      <a:pt x="4855" y="16898"/>
                      <a:pt x="5734" y="17491"/>
                    </a:cubicBezTo>
                    <a:cubicBezTo>
                      <a:pt x="6615" y="18087"/>
                      <a:pt x="7955" y="18384"/>
                      <a:pt x="9764" y="18384"/>
                    </a:cubicBezTo>
                    <a:cubicBezTo>
                      <a:pt x="11267" y="18384"/>
                      <a:pt x="12640" y="18147"/>
                      <a:pt x="13884" y="17675"/>
                    </a:cubicBezTo>
                    <a:cubicBezTo>
                      <a:pt x="15126" y="17204"/>
                      <a:pt x="16281" y="16637"/>
                      <a:pt x="17345" y="15975"/>
                    </a:cubicBezTo>
                    <a:moveTo>
                      <a:pt x="21600" y="21031"/>
                    </a:moveTo>
                    <a:lnTo>
                      <a:pt x="17345" y="21031"/>
                    </a:lnTo>
                    <a:lnTo>
                      <a:pt x="17345" y="18843"/>
                    </a:lnTo>
                    <a:cubicBezTo>
                      <a:pt x="16964" y="19051"/>
                      <a:pt x="16451" y="19343"/>
                      <a:pt x="15807" y="19716"/>
                    </a:cubicBezTo>
                    <a:cubicBezTo>
                      <a:pt x="15162" y="20090"/>
                      <a:pt x="14536" y="20387"/>
                      <a:pt x="13930" y="20607"/>
                    </a:cubicBezTo>
                    <a:cubicBezTo>
                      <a:pt x="13216" y="20891"/>
                      <a:pt x="12397" y="21126"/>
                      <a:pt x="11472" y="21314"/>
                    </a:cubicBezTo>
                    <a:cubicBezTo>
                      <a:pt x="10545" y="21506"/>
                      <a:pt x="9460" y="21600"/>
                      <a:pt x="8218" y="21600"/>
                    </a:cubicBezTo>
                    <a:cubicBezTo>
                      <a:pt x="5924" y="21600"/>
                      <a:pt x="3981" y="20988"/>
                      <a:pt x="2389" y="19763"/>
                    </a:cubicBezTo>
                    <a:cubicBezTo>
                      <a:pt x="795" y="18536"/>
                      <a:pt x="0" y="16974"/>
                      <a:pt x="0" y="15075"/>
                    </a:cubicBezTo>
                    <a:cubicBezTo>
                      <a:pt x="0" y="13519"/>
                      <a:pt x="412" y="12259"/>
                      <a:pt x="1240" y="11298"/>
                    </a:cubicBezTo>
                    <a:cubicBezTo>
                      <a:pt x="2067" y="10334"/>
                      <a:pt x="3247" y="9578"/>
                      <a:pt x="4778" y="9026"/>
                    </a:cubicBezTo>
                    <a:cubicBezTo>
                      <a:pt x="6327" y="8475"/>
                      <a:pt x="8185" y="8101"/>
                      <a:pt x="10355" y="7905"/>
                    </a:cubicBezTo>
                    <a:cubicBezTo>
                      <a:pt x="12526" y="7709"/>
                      <a:pt x="14855" y="7562"/>
                      <a:pt x="17345" y="7464"/>
                    </a:cubicBezTo>
                    <a:lnTo>
                      <a:pt x="17345" y="6931"/>
                    </a:lnTo>
                    <a:cubicBezTo>
                      <a:pt x="17345" y="6148"/>
                      <a:pt x="17172" y="5497"/>
                      <a:pt x="16830" y="4982"/>
                    </a:cubicBezTo>
                    <a:cubicBezTo>
                      <a:pt x="16490" y="4466"/>
                      <a:pt x="16000" y="4063"/>
                      <a:pt x="15363" y="3770"/>
                    </a:cubicBezTo>
                    <a:cubicBezTo>
                      <a:pt x="14755" y="3488"/>
                      <a:pt x="14027" y="3298"/>
                      <a:pt x="13178" y="3198"/>
                    </a:cubicBezTo>
                    <a:cubicBezTo>
                      <a:pt x="12328" y="3101"/>
                      <a:pt x="11439" y="3051"/>
                      <a:pt x="10515" y="3051"/>
                    </a:cubicBezTo>
                    <a:cubicBezTo>
                      <a:pt x="9393" y="3051"/>
                      <a:pt x="8140" y="3170"/>
                      <a:pt x="6761" y="3411"/>
                    </a:cubicBezTo>
                    <a:cubicBezTo>
                      <a:pt x="5380" y="3650"/>
                      <a:pt x="3953" y="3996"/>
                      <a:pt x="2481" y="4449"/>
                    </a:cubicBezTo>
                    <a:lnTo>
                      <a:pt x="2251" y="4449"/>
                    </a:lnTo>
                    <a:lnTo>
                      <a:pt x="2251" y="938"/>
                    </a:lnTo>
                    <a:cubicBezTo>
                      <a:pt x="3087" y="754"/>
                      <a:pt x="4294" y="551"/>
                      <a:pt x="5871" y="331"/>
                    </a:cubicBezTo>
                    <a:cubicBezTo>
                      <a:pt x="7450" y="110"/>
                      <a:pt x="9006" y="0"/>
                      <a:pt x="10537" y="0"/>
                    </a:cubicBezTo>
                    <a:cubicBezTo>
                      <a:pt x="12328" y="0"/>
                      <a:pt x="13888" y="120"/>
                      <a:pt x="15215" y="358"/>
                    </a:cubicBezTo>
                    <a:cubicBezTo>
                      <a:pt x="16541" y="598"/>
                      <a:pt x="17692" y="1005"/>
                      <a:pt x="18663" y="1581"/>
                    </a:cubicBezTo>
                    <a:cubicBezTo>
                      <a:pt x="19618" y="2145"/>
                      <a:pt x="20348"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29" name="Shape">
                <a:extLst>
                  <a:ext uri="{FF2B5EF4-FFF2-40B4-BE49-F238E27FC236}">
                    <a16:creationId xmlns:a16="http://schemas.microsoft.com/office/drawing/2014/main" id="{CAE954B7-66F0-3D42-B566-0FD8AD3D9569}"/>
                  </a:ext>
                </a:extLst>
              </p:cNvPr>
              <p:cNvSpPr/>
              <p:nvPr/>
            </p:nvSpPr>
            <p:spPr>
              <a:xfrm>
                <a:off x="1168400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2" y="7762"/>
                      <a:pt x="17045" y="6915"/>
                    </a:cubicBezTo>
                    <a:cubicBezTo>
                      <a:pt x="16906" y="6069"/>
                      <a:pt x="16651" y="5407"/>
                      <a:pt x="16280" y="4929"/>
                    </a:cubicBezTo>
                    <a:cubicBezTo>
                      <a:pt x="15895" y="4403"/>
                      <a:pt x="15340" y="4012"/>
                      <a:pt x="14616" y="3753"/>
                    </a:cubicBezTo>
                    <a:cubicBezTo>
                      <a:pt x="13890" y="3496"/>
                      <a:pt x="12952" y="3368"/>
                      <a:pt x="11794" y="3368"/>
                    </a:cubicBezTo>
                    <a:cubicBezTo>
                      <a:pt x="10607" y="3368"/>
                      <a:pt x="9366" y="3607"/>
                      <a:pt x="8069" y="4083"/>
                    </a:cubicBezTo>
                    <a:cubicBezTo>
                      <a:pt x="6776" y="4560"/>
                      <a:pt x="5535" y="5169"/>
                      <a:pt x="4350" y="5908"/>
                    </a:cubicBezTo>
                    <a:lnTo>
                      <a:pt x="4350" y="21600"/>
                    </a:lnTo>
                    <a:lnTo>
                      <a:pt x="0" y="21600"/>
                    </a:lnTo>
                    <a:lnTo>
                      <a:pt x="0" y="584"/>
                    </a:lnTo>
                    <a:lnTo>
                      <a:pt x="4350" y="584"/>
                    </a:lnTo>
                    <a:lnTo>
                      <a:pt x="4350" y="2917"/>
                    </a:lnTo>
                    <a:cubicBezTo>
                      <a:pt x="5703" y="2002"/>
                      <a:pt x="7107" y="1287"/>
                      <a:pt x="8556" y="771"/>
                    </a:cubicBezTo>
                    <a:cubicBezTo>
                      <a:pt x="10005" y="258"/>
                      <a:pt x="11491" y="0"/>
                      <a:pt x="13019" y="0"/>
                    </a:cubicBezTo>
                    <a:cubicBezTo>
                      <a:pt x="15810" y="0"/>
                      <a:pt x="17938" y="683"/>
                      <a:pt x="19404" y="2051"/>
                    </a:cubicBezTo>
                    <a:cubicBezTo>
                      <a:pt x="20866"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0" name="Shape">
                <a:extLst>
                  <a:ext uri="{FF2B5EF4-FFF2-40B4-BE49-F238E27FC236}">
                    <a16:creationId xmlns:a16="http://schemas.microsoft.com/office/drawing/2014/main" id="{D8F999DD-D457-5C40-B837-DBA0E0190D8F}"/>
                  </a:ext>
                </a:extLst>
              </p:cNvPr>
              <p:cNvSpPr/>
              <p:nvPr/>
            </p:nvSpPr>
            <p:spPr>
              <a:xfrm>
                <a:off x="10807700" y="6400800"/>
                <a:ext cx="122523" cy="142656"/>
              </a:xfrm>
              <a:custGeom>
                <a:avLst/>
                <a:gdLst/>
                <a:ahLst/>
                <a:cxnLst>
                  <a:cxn ang="0">
                    <a:pos x="wd2" y="hd2"/>
                  </a:cxn>
                  <a:cxn ang="5400000">
                    <a:pos x="wd2" y="hd2"/>
                  </a:cxn>
                  <a:cxn ang="10800000">
                    <a:pos x="wd2" y="hd2"/>
                  </a:cxn>
                  <a:cxn ang="16200000">
                    <a:pos x="wd2" y="hd2"/>
                  </a:cxn>
                </a:cxnLst>
                <a:rect l="0" t="0" r="r" b="b"/>
                <a:pathLst>
                  <a:path w="21600" h="21600" extrusionOk="0">
                    <a:moveTo>
                      <a:pt x="21600" y="19656"/>
                    </a:moveTo>
                    <a:cubicBezTo>
                      <a:pt x="20275" y="20178"/>
                      <a:pt x="18831" y="20633"/>
                      <a:pt x="17261" y="21018"/>
                    </a:cubicBezTo>
                    <a:cubicBezTo>
                      <a:pt x="15694" y="21405"/>
                      <a:pt x="14178" y="21600"/>
                      <a:pt x="12713" y="21600"/>
                    </a:cubicBezTo>
                    <a:cubicBezTo>
                      <a:pt x="10824" y="21600"/>
                      <a:pt x="9094" y="21375"/>
                      <a:pt x="7521" y="20929"/>
                    </a:cubicBezTo>
                    <a:cubicBezTo>
                      <a:pt x="5946" y="20481"/>
                      <a:pt x="4606" y="19810"/>
                      <a:pt x="3501" y="18916"/>
                    </a:cubicBezTo>
                    <a:cubicBezTo>
                      <a:pt x="2383" y="18011"/>
                      <a:pt x="1519" y="16881"/>
                      <a:pt x="912" y="15525"/>
                    </a:cubicBezTo>
                    <a:cubicBezTo>
                      <a:pt x="304" y="14168"/>
                      <a:pt x="0" y="12582"/>
                      <a:pt x="0" y="10765"/>
                    </a:cubicBezTo>
                    <a:cubicBezTo>
                      <a:pt x="0" y="7438"/>
                      <a:pt x="1132" y="4811"/>
                      <a:pt x="3394" y="2887"/>
                    </a:cubicBezTo>
                    <a:cubicBezTo>
                      <a:pt x="5657" y="963"/>
                      <a:pt x="8764" y="0"/>
                      <a:pt x="12713" y="0"/>
                    </a:cubicBezTo>
                    <a:cubicBezTo>
                      <a:pt x="14091" y="0"/>
                      <a:pt x="15499" y="142"/>
                      <a:pt x="16936" y="426"/>
                    </a:cubicBezTo>
                    <a:cubicBezTo>
                      <a:pt x="18375" y="711"/>
                      <a:pt x="19924" y="1193"/>
                      <a:pt x="21584" y="1873"/>
                    </a:cubicBezTo>
                    <a:lnTo>
                      <a:pt x="21584" y="5159"/>
                    </a:lnTo>
                    <a:lnTo>
                      <a:pt x="21291" y="5159"/>
                    </a:lnTo>
                    <a:cubicBezTo>
                      <a:pt x="20955" y="4936"/>
                      <a:pt x="20467" y="4641"/>
                      <a:pt x="19826" y="4277"/>
                    </a:cubicBezTo>
                    <a:cubicBezTo>
                      <a:pt x="19186" y="3915"/>
                      <a:pt x="18557" y="3612"/>
                      <a:pt x="17937" y="3369"/>
                    </a:cubicBezTo>
                    <a:cubicBezTo>
                      <a:pt x="17189" y="3081"/>
                      <a:pt x="16339" y="2841"/>
                      <a:pt x="15391" y="2648"/>
                    </a:cubicBezTo>
                    <a:cubicBezTo>
                      <a:pt x="14441" y="2458"/>
                      <a:pt x="13364" y="2363"/>
                      <a:pt x="12160" y="2363"/>
                    </a:cubicBezTo>
                    <a:cubicBezTo>
                      <a:pt x="9447" y="2363"/>
                      <a:pt x="7301" y="3111"/>
                      <a:pt x="5723" y="4606"/>
                    </a:cubicBezTo>
                    <a:cubicBezTo>
                      <a:pt x="4143" y="6103"/>
                      <a:pt x="3354" y="8127"/>
                      <a:pt x="3354" y="10681"/>
                    </a:cubicBezTo>
                    <a:cubicBezTo>
                      <a:pt x="3354" y="13374"/>
                      <a:pt x="4178" y="15468"/>
                      <a:pt x="5827" y="16965"/>
                    </a:cubicBezTo>
                    <a:cubicBezTo>
                      <a:pt x="7477" y="18460"/>
                      <a:pt x="9723" y="19208"/>
                      <a:pt x="12566" y="19208"/>
                    </a:cubicBezTo>
                    <a:cubicBezTo>
                      <a:pt x="13608" y="19208"/>
                      <a:pt x="14646" y="19120"/>
                      <a:pt x="15684" y="18943"/>
                    </a:cubicBezTo>
                    <a:cubicBezTo>
                      <a:pt x="16720" y="18766"/>
                      <a:pt x="17628" y="18538"/>
                      <a:pt x="18410" y="18258"/>
                    </a:cubicBezTo>
                    <a:lnTo>
                      <a:pt x="18410" y="13156"/>
                    </a:lnTo>
                    <a:lnTo>
                      <a:pt x="11916" y="13156"/>
                    </a:lnTo>
                    <a:lnTo>
                      <a:pt x="11916" y="10723"/>
                    </a:lnTo>
                    <a:lnTo>
                      <a:pt x="21600" y="10723"/>
                    </a:lnTo>
                    <a:cubicBezTo>
                      <a:pt x="21600" y="10723"/>
                      <a:pt x="21600" y="19656"/>
                      <a:pt x="21600" y="19656"/>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1" name="Shape">
                <a:extLst>
                  <a:ext uri="{FF2B5EF4-FFF2-40B4-BE49-F238E27FC236}">
                    <a16:creationId xmlns:a16="http://schemas.microsoft.com/office/drawing/2014/main" id="{5852AF64-17DA-874D-AB78-7F412E423B68}"/>
                  </a:ext>
                </a:extLst>
              </p:cNvPr>
              <p:cNvSpPr/>
              <p:nvPr/>
            </p:nvSpPr>
            <p:spPr>
              <a:xfrm>
                <a:off x="10947400" y="6432550"/>
                <a:ext cx="95187" cy="108855"/>
              </a:xfrm>
              <a:custGeom>
                <a:avLst/>
                <a:gdLst/>
                <a:ahLst/>
                <a:cxnLst>
                  <a:cxn ang="0">
                    <a:pos x="wd2" y="hd2"/>
                  </a:cxn>
                  <a:cxn ang="5400000">
                    <a:pos x="wd2" y="hd2"/>
                  </a:cxn>
                  <a:cxn ang="10800000">
                    <a:pos x="wd2" y="hd2"/>
                  </a:cxn>
                  <a:cxn ang="16200000">
                    <a:pos x="wd2" y="hd2"/>
                  </a:cxn>
                </a:cxnLst>
                <a:rect l="0" t="0" r="r" b="b"/>
                <a:pathLst>
                  <a:path w="21600" h="21600" extrusionOk="0">
                    <a:moveTo>
                      <a:pt x="17536" y="10809"/>
                    </a:moveTo>
                    <a:cubicBezTo>
                      <a:pt x="17536" y="8159"/>
                      <a:pt x="16942" y="6189"/>
                      <a:pt x="15755" y="4900"/>
                    </a:cubicBezTo>
                    <a:cubicBezTo>
                      <a:pt x="14568" y="3613"/>
                      <a:pt x="12918" y="2968"/>
                      <a:pt x="10811" y="2968"/>
                    </a:cubicBezTo>
                    <a:cubicBezTo>
                      <a:pt x="8674" y="2968"/>
                      <a:pt x="7013" y="3613"/>
                      <a:pt x="5834" y="4900"/>
                    </a:cubicBezTo>
                    <a:cubicBezTo>
                      <a:pt x="4654" y="6189"/>
                      <a:pt x="4064" y="8159"/>
                      <a:pt x="4064" y="10809"/>
                    </a:cubicBezTo>
                    <a:cubicBezTo>
                      <a:pt x="4064" y="13375"/>
                      <a:pt x="4658" y="15319"/>
                      <a:pt x="5846" y="16645"/>
                    </a:cubicBezTo>
                    <a:cubicBezTo>
                      <a:pt x="7032" y="17970"/>
                      <a:pt x="8688" y="18632"/>
                      <a:pt x="10811" y="18632"/>
                    </a:cubicBezTo>
                    <a:cubicBezTo>
                      <a:pt x="12907" y="18632"/>
                      <a:pt x="14551" y="17977"/>
                      <a:pt x="15744" y="16662"/>
                    </a:cubicBezTo>
                    <a:cubicBezTo>
                      <a:pt x="16939" y="15350"/>
                      <a:pt x="17536" y="13398"/>
                      <a:pt x="17536" y="10809"/>
                    </a:cubicBezTo>
                    <a:moveTo>
                      <a:pt x="21600" y="10809"/>
                    </a:moveTo>
                    <a:cubicBezTo>
                      <a:pt x="21600" y="14144"/>
                      <a:pt x="20623" y="16776"/>
                      <a:pt x="18667" y="18706"/>
                    </a:cubicBezTo>
                    <a:cubicBezTo>
                      <a:pt x="16712" y="20636"/>
                      <a:pt x="14093" y="21600"/>
                      <a:pt x="10811" y="21600"/>
                    </a:cubicBezTo>
                    <a:cubicBezTo>
                      <a:pt x="7502" y="21600"/>
                      <a:pt x="4872" y="20636"/>
                      <a:pt x="2923" y="18706"/>
                    </a:cubicBezTo>
                    <a:cubicBezTo>
                      <a:pt x="974" y="16776"/>
                      <a:pt x="0" y="14144"/>
                      <a:pt x="0" y="10809"/>
                    </a:cubicBezTo>
                    <a:cubicBezTo>
                      <a:pt x="0" y="7475"/>
                      <a:pt x="974" y="4840"/>
                      <a:pt x="2923" y="2904"/>
                    </a:cubicBezTo>
                    <a:cubicBezTo>
                      <a:pt x="4872" y="969"/>
                      <a:pt x="7502" y="0"/>
                      <a:pt x="10811" y="0"/>
                    </a:cubicBezTo>
                    <a:cubicBezTo>
                      <a:pt x="14093" y="0"/>
                      <a:pt x="16712" y="969"/>
                      <a:pt x="18667" y="2904"/>
                    </a:cubicBezTo>
                    <a:cubicBezTo>
                      <a:pt x="20623" y="4840"/>
                      <a:pt x="21600" y="7475"/>
                      <a:pt x="21600" y="1080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2" name="Shape">
                <a:extLst>
                  <a:ext uri="{FF2B5EF4-FFF2-40B4-BE49-F238E27FC236}">
                    <a16:creationId xmlns:a16="http://schemas.microsoft.com/office/drawing/2014/main" id="{DAA0E899-B579-BA4C-9FEB-20DA8C75B696}"/>
                  </a:ext>
                </a:extLst>
              </p:cNvPr>
              <p:cNvSpPr/>
              <p:nvPr/>
            </p:nvSpPr>
            <p:spPr>
              <a:xfrm>
                <a:off x="11055350" y="6438900"/>
                <a:ext cx="100644"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44" y="21600"/>
                    </a:lnTo>
                    <a:lnTo>
                      <a:pt x="8898" y="21600"/>
                    </a:lnTo>
                    <a:lnTo>
                      <a:pt x="0" y="0"/>
                    </a:lnTo>
                    <a:lnTo>
                      <a:pt x="4043" y="0"/>
                    </a:lnTo>
                    <a:lnTo>
                      <a:pt x="10899" y="17191"/>
                    </a:lnTo>
                    <a:lnTo>
                      <a:pt x="17696" y="0"/>
                    </a:lnTo>
                    <a:cubicBezTo>
                      <a:pt x="17696" y="0"/>
                      <a:pt x="21600" y="0"/>
                      <a:pt x="21600" y="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3" name="Shape">
                <a:extLst>
                  <a:ext uri="{FF2B5EF4-FFF2-40B4-BE49-F238E27FC236}">
                    <a16:creationId xmlns:a16="http://schemas.microsoft.com/office/drawing/2014/main" id="{86224D0B-C180-7649-9068-B55BC3A3B9E4}"/>
                  </a:ext>
                </a:extLst>
              </p:cNvPr>
              <p:cNvSpPr/>
              <p:nvPr/>
            </p:nvSpPr>
            <p:spPr>
              <a:xfrm>
                <a:off x="11163300" y="6432550"/>
                <a:ext cx="93617"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9" y="6739"/>
                      <a:pt x="17158" y="5336"/>
                      <a:pt x="16117" y="4342"/>
                    </a:cubicBezTo>
                    <a:cubicBezTo>
                      <a:pt x="15072" y="3349"/>
                      <a:pt x="13484" y="2851"/>
                      <a:pt x="11354" y="2851"/>
                    </a:cubicBezTo>
                    <a:cubicBezTo>
                      <a:pt x="9209" y="2851"/>
                      <a:pt x="7503" y="3398"/>
                      <a:pt x="6231" y="4489"/>
                    </a:cubicBezTo>
                    <a:cubicBezTo>
                      <a:pt x="4960" y="5580"/>
                      <a:pt x="4238" y="6937"/>
                      <a:pt x="4069" y="8556"/>
                    </a:cubicBezTo>
                    <a:cubicBezTo>
                      <a:pt x="4069" y="8556"/>
                      <a:pt x="17702" y="8556"/>
                      <a:pt x="17702" y="8556"/>
                    </a:cubicBezTo>
                    <a:close/>
                    <a:moveTo>
                      <a:pt x="21600" y="11204"/>
                    </a:moveTo>
                    <a:lnTo>
                      <a:pt x="4069" y="11204"/>
                    </a:lnTo>
                    <a:cubicBezTo>
                      <a:pt x="4069" y="12467"/>
                      <a:pt x="4289" y="13569"/>
                      <a:pt x="4729" y="14508"/>
                    </a:cubicBezTo>
                    <a:cubicBezTo>
                      <a:pt x="5168" y="15445"/>
                      <a:pt x="5772" y="16215"/>
                      <a:pt x="6540" y="16816"/>
                    </a:cubicBezTo>
                    <a:cubicBezTo>
                      <a:pt x="7279" y="17406"/>
                      <a:pt x="8156" y="17846"/>
                      <a:pt x="9171" y="18141"/>
                    </a:cubicBezTo>
                    <a:cubicBezTo>
                      <a:pt x="10186" y="18435"/>
                      <a:pt x="11304" y="18582"/>
                      <a:pt x="12526" y="18582"/>
                    </a:cubicBezTo>
                    <a:cubicBezTo>
                      <a:pt x="14146" y="18582"/>
                      <a:pt x="15775" y="18303"/>
                      <a:pt x="17415" y="17746"/>
                    </a:cubicBezTo>
                    <a:cubicBezTo>
                      <a:pt x="19055" y="17187"/>
                      <a:pt x="20224" y="16639"/>
                      <a:pt x="20919" y="16099"/>
                    </a:cubicBezTo>
                    <a:lnTo>
                      <a:pt x="21132" y="16099"/>
                    </a:lnTo>
                    <a:lnTo>
                      <a:pt x="21132" y="19871"/>
                    </a:lnTo>
                    <a:cubicBezTo>
                      <a:pt x="19783" y="20361"/>
                      <a:pt x="18406" y="20772"/>
                      <a:pt x="16998" y="21103"/>
                    </a:cubicBezTo>
                    <a:cubicBezTo>
                      <a:pt x="15593" y="21434"/>
                      <a:pt x="14114" y="21600"/>
                      <a:pt x="12569" y="21600"/>
                    </a:cubicBezTo>
                    <a:cubicBezTo>
                      <a:pt x="8619" y="21600"/>
                      <a:pt x="5538" y="20677"/>
                      <a:pt x="3324" y="18830"/>
                    </a:cubicBezTo>
                    <a:cubicBezTo>
                      <a:pt x="1108" y="16984"/>
                      <a:pt x="0" y="14362"/>
                      <a:pt x="0" y="10965"/>
                    </a:cubicBezTo>
                    <a:cubicBezTo>
                      <a:pt x="0" y="7605"/>
                      <a:pt x="1061" y="4937"/>
                      <a:pt x="3184" y="2963"/>
                    </a:cubicBezTo>
                    <a:cubicBezTo>
                      <a:pt x="5308" y="987"/>
                      <a:pt x="8101" y="0"/>
                      <a:pt x="11568" y="0"/>
                    </a:cubicBezTo>
                    <a:cubicBezTo>
                      <a:pt x="14776" y="0"/>
                      <a:pt x="17252" y="809"/>
                      <a:pt x="18990" y="2427"/>
                    </a:cubicBezTo>
                    <a:cubicBezTo>
                      <a:pt x="20731"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4" name="Shape">
                <a:extLst>
                  <a:ext uri="{FF2B5EF4-FFF2-40B4-BE49-F238E27FC236}">
                    <a16:creationId xmlns:a16="http://schemas.microsoft.com/office/drawing/2014/main" id="{4C213B1E-C357-5849-A84B-4E9313E93AC6}"/>
                  </a:ext>
                </a:extLst>
              </p:cNvPr>
              <p:cNvSpPr/>
              <p:nvPr/>
            </p:nvSpPr>
            <p:spPr>
              <a:xfrm>
                <a:off x="11277600" y="6438900"/>
                <a:ext cx="64352"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3965"/>
                    </a:moveTo>
                    <a:lnTo>
                      <a:pt x="21288" y="3965"/>
                    </a:lnTo>
                    <a:cubicBezTo>
                      <a:pt x="20423" y="3835"/>
                      <a:pt x="19579" y="3743"/>
                      <a:pt x="18765" y="3684"/>
                    </a:cubicBezTo>
                    <a:cubicBezTo>
                      <a:pt x="17948" y="3626"/>
                      <a:pt x="16983" y="3598"/>
                      <a:pt x="15867" y="3598"/>
                    </a:cubicBezTo>
                    <a:cubicBezTo>
                      <a:pt x="14070" y="3598"/>
                      <a:pt x="12335" y="3845"/>
                      <a:pt x="10661" y="4342"/>
                    </a:cubicBezTo>
                    <a:cubicBezTo>
                      <a:pt x="8985" y="4838"/>
                      <a:pt x="7376" y="5480"/>
                      <a:pt x="5824" y="6266"/>
                    </a:cubicBezTo>
                    <a:lnTo>
                      <a:pt x="5824" y="21600"/>
                    </a:lnTo>
                    <a:lnTo>
                      <a:pt x="0" y="21600"/>
                    </a:lnTo>
                    <a:lnTo>
                      <a:pt x="0" y="0"/>
                    </a:lnTo>
                    <a:lnTo>
                      <a:pt x="5824" y="0"/>
                    </a:lnTo>
                    <a:lnTo>
                      <a:pt x="5824" y="3191"/>
                    </a:lnTo>
                    <a:cubicBezTo>
                      <a:pt x="8139" y="2031"/>
                      <a:pt x="10179" y="1209"/>
                      <a:pt x="11947" y="726"/>
                    </a:cubicBezTo>
                    <a:cubicBezTo>
                      <a:pt x="13714" y="242"/>
                      <a:pt x="15516" y="0"/>
                      <a:pt x="17355" y="0"/>
                    </a:cubicBezTo>
                    <a:cubicBezTo>
                      <a:pt x="18366" y="0"/>
                      <a:pt x="19099" y="17"/>
                      <a:pt x="19555" y="49"/>
                    </a:cubicBezTo>
                    <a:cubicBezTo>
                      <a:pt x="20009" y="81"/>
                      <a:pt x="20692" y="144"/>
                      <a:pt x="21600" y="233"/>
                    </a:cubicBezTo>
                    <a:cubicBezTo>
                      <a:pt x="21600" y="233"/>
                      <a:pt x="21600" y="3965"/>
                      <a:pt x="21600" y="3965"/>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5" name="Shape">
                <a:extLst>
                  <a:ext uri="{FF2B5EF4-FFF2-40B4-BE49-F238E27FC236}">
                    <a16:creationId xmlns:a16="http://schemas.microsoft.com/office/drawing/2014/main" id="{FC06B10E-91F2-BE41-9117-A4DB559D8928}"/>
                  </a:ext>
                </a:extLst>
              </p:cNvPr>
              <p:cNvSpPr/>
              <p:nvPr/>
            </p:nvSpPr>
            <p:spPr>
              <a:xfrm>
                <a:off x="1136015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0" y="21600"/>
                    </a:lnTo>
                    <a:lnTo>
                      <a:pt x="17250" y="9633"/>
                    </a:lnTo>
                    <a:cubicBezTo>
                      <a:pt x="17250" y="8668"/>
                      <a:pt x="17182" y="7760"/>
                      <a:pt x="17044" y="6914"/>
                    </a:cubicBezTo>
                    <a:cubicBezTo>
                      <a:pt x="16905" y="6068"/>
                      <a:pt x="16652" y="5406"/>
                      <a:pt x="16280" y="4930"/>
                    </a:cubicBezTo>
                    <a:cubicBezTo>
                      <a:pt x="15895" y="4403"/>
                      <a:pt x="15340" y="4011"/>
                      <a:pt x="14616" y="3753"/>
                    </a:cubicBezTo>
                    <a:cubicBezTo>
                      <a:pt x="13890" y="3497"/>
                      <a:pt x="12950" y="3368"/>
                      <a:pt x="11792" y="3368"/>
                    </a:cubicBezTo>
                    <a:cubicBezTo>
                      <a:pt x="10605" y="3368"/>
                      <a:pt x="9364" y="3606"/>
                      <a:pt x="8069" y="4083"/>
                    </a:cubicBezTo>
                    <a:cubicBezTo>
                      <a:pt x="6776" y="4560"/>
                      <a:pt x="5533" y="5168"/>
                      <a:pt x="4346" y="5908"/>
                    </a:cubicBezTo>
                    <a:lnTo>
                      <a:pt x="4346" y="21600"/>
                    </a:lnTo>
                    <a:lnTo>
                      <a:pt x="0" y="21600"/>
                    </a:lnTo>
                    <a:lnTo>
                      <a:pt x="0" y="582"/>
                    </a:lnTo>
                    <a:lnTo>
                      <a:pt x="4346" y="582"/>
                    </a:lnTo>
                    <a:lnTo>
                      <a:pt x="4346" y="2916"/>
                    </a:lnTo>
                    <a:cubicBezTo>
                      <a:pt x="5702" y="2001"/>
                      <a:pt x="7105" y="1287"/>
                      <a:pt x="8556" y="771"/>
                    </a:cubicBezTo>
                    <a:cubicBezTo>
                      <a:pt x="10005" y="258"/>
                      <a:pt x="11491" y="0"/>
                      <a:pt x="13017" y="0"/>
                    </a:cubicBezTo>
                    <a:cubicBezTo>
                      <a:pt x="15810" y="0"/>
                      <a:pt x="17938" y="683"/>
                      <a:pt x="19403" y="2051"/>
                    </a:cubicBezTo>
                    <a:cubicBezTo>
                      <a:pt x="20866"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6" name="Shape">
                <a:extLst>
                  <a:ext uri="{FF2B5EF4-FFF2-40B4-BE49-F238E27FC236}">
                    <a16:creationId xmlns:a16="http://schemas.microsoft.com/office/drawing/2014/main" id="{0BDF886B-7561-5241-B89F-6FBCC108868E}"/>
                  </a:ext>
                </a:extLst>
              </p:cNvPr>
              <p:cNvSpPr/>
              <p:nvPr/>
            </p:nvSpPr>
            <p:spPr>
              <a:xfrm>
                <a:off x="11474450" y="6432550"/>
                <a:ext cx="150494"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3"/>
                    </a:lnTo>
                    <a:cubicBezTo>
                      <a:pt x="19109" y="8730"/>
                      <a:pt x="19080" y="7859"/>
                      <a:pt x="19023" y="7019"/>
                    </a:cubicBezTo>
                    <a:cubicBezTo>
                      <a:pt x="18965" y="6178"/>
                      <a:pt x="18844" y="5507"/>
                      <a:pt x="18658" y="5004"/>
                    </a:cubicBezTo>
                    <a:cubicBezTo>
                      <a:pt x="18455" y="4465"/>
                      <a:pt x="18163" y="4059"/>
                      <a:pt x="17784" y="3782"/>
                    </a:cubicBezTo>
                    <a:cubicBezTo>
                      <a:pt x="17404" y="3507"/>
                      <a:pt x="16857" y="3368"/>
                      <a:pt x="16141" y="3368"/>
                    </a:cubicBezTo>
                    <a:cubicBezTo>
                      <a:pt x="15443" y="3368"/>
                      <a:pt x="14744" y="3615"/>
                      <a:pt x="14047" y="4111"/>
                    </a:cubicBezTo>
                    <a:cubicBezTo>
                      <a:pt x="13348" y="4606"/>
                      <a:pt x="12651" y="5237"/>
                      <a:pt x="11953" y="6001"/>
                    </a:cubicBezTo>
                    <a:cubicBezTo>
                      <a:pt x="11980" y="6291"/>
                      <a:pt x="12001" y="6625"/>
                      <a:pt x="12019" y="7008"/>
                    </a:cubicBezTo>
                    <a:cubicBezTo>
                      <a:pt x="12036" y="7392"/>
                      <a:pt x="12046" y="7771"/>
                      <a:pt x="12046" y="8147"/>
                    </a:cubicBezTo>
                    <a:lnTo>
                      <a:pt x="12046" y="21600"/>
                    </a:lnTo>
                    <a:lnTo>
                      <a:pt x="9555" y="21600"/>
                    </a:lnTo>
                    <a:lnTo>
                      <a:pt x="9555" y="9633"/>
                    </a:lnTo>
                    <a:cubicBezTo>
                      <a:pt x="9555" y="8705"/>
                      <a:pt x="9526" y="7824"/>
                      <a:pt x="9469" y="6989"/>
                    </a:cubicBezTo>
                    <a:cubicBezTo>
                      <a:pt x="9410" y="6155"/>
                      <a:pt x="9289" y="5488"/>
                      <a:pt x="9104" y="4987"/>
                    </a:cubicBezTo>
                    <a:cubicBezTo>
                      <a:pt x="8901" y="4447"/>
                      <a:pt x="8609" y="4042"/>
                      <a:pt x="8230" y="3773"/>
                    </a:cubicBezTo>
                    <a:cubicBezTo>
                      <a:pt x="7850" y="3502"/>
                      <a:pt x="7302" y="3368"/>
                      <a:pt x="6587" y="3368"/>
                    </a:cubicBezTo>
                    <a:cubicBezTo>
                      <a:pt x="5906" y="3368"/>
                      <a:pt x="5223" y="3606"/>
                      <a:pt x="4539" y="4083"/>
                    </a:cubicBezTo>
                    <a:cubicBezTo>
                      <a:pt x="3854" y="4560"/>
                      <a:pt x="3171" y="5168"/>
                      <a:pt x="2491" y="5908"/>
                    </a:cubicBezTo>
                    <a:lnTo>
                      <a:pt x="2491" y="21600"/>
                    </a:lnTo>
                    <a:lnTo>
                      <a:pt x="0" y="21600"/>
                    </a:lnTo>
                    <a:lnTo>
                      <a:pt x="0" y="582"/>
                    </a:lnTo>
                    <a:lnTo>
                      <a:pt x="2491" y="582"/>
                    </a:lnTo>
                    <a:lnTo>
                      <a:pt x="2491" y="2916"/>
                    </a:lnTo>
                    <a:cubicBezTo>
                      <a:pt x="3268" y="2001"/>
                      <a:pt x="4044" y="1287"/>
                      <a:pt x="4818" y="771"/>
                    </a:cubicBezTo>
                    <a:cubicBezTo>
                      <a:pt x="5590" y="258"/>
                      <a:pt x="6414" y="0"/>
                      <a:pt x="7289" y="0"/>
                    </a:cubicBezTo>
                    <a:cubicBezTo>
                      <a:pt x="8295" y="0"/>
                      <a:pt x="9150" y="302"/>
                      <a:pt x="9852" y="903"/>
                    </a:cubicBezTo>
                    <a:cubicBezTo>
                      <a:pt x="10555" y="1505"/>
                      <a:pt x="11078" y="2340"/>
                      <a:pt x="11422" y="3406"/>
                    </a:cubicBezTo>
                    <a:cubicBezTo>
                      <a:pt x="12430" y="2201"/>
                      <a:pt x="13348" y="1333"/>
                      <a:pt x="14180" y="800"/>
                    </a:cubicBezTo>
                    <a:cubicBezTo>
                      <a:pt x="15010" y="267"/>
                      <a:pt x="15898" y="0"/>
                      <a:pt x="16843" y="0"/>
                    </a:cubicBezTo>
                    <a:cubicBezTo>
                      <a:pt x="18468" y="0"/>
                      <a:pt x="19667" y="699"/>
                      <a:pt x="20441" y="2098"/>
                    </a:cubicBezTo>
                    <a:cubicBezTo>
                      <a:pt x="21214" y="3497"/>
                      <a:pt x="21600" y="5450"/>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7" name="Shape">
                <a:extLst>
                  <a:ext uri="{FF2B5EF4-FFF2-40B4-BE49-F238E27FC236}">
                    <a16:creationId xmlns:a16="http://schemas.microsoft.com/office/drawing/2014/main" id="{D84ABE51-E34C-394F-BFE0-FB15DF56BEB3}"/>
                  </a:ext>
                </a:extLst>
              </p:cNvPr>
              <p:cNvSpPr/>
              <p:nvPr/>
            </p:nvSpPr>
            <p:spPr>
              <a:xfrm>
                <a:off x="11645900" y="6432550"/>
                <a:ext cx="93624"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8" y="6739"/>
                      <a:pt x="17159" y="5336"/>
                      <a:pt x="16114" y="4342"/>
                    </a:cubicBezTo>
                    <a:cubicBezTo>
                      <a:pt x="15071" y="3349"/>
                      <a:pt x="13484" y="2851"/>
                      <a:pt x="11353" y="2851"/>
                    </a:cubicBezTo>
                    <a:cubicBezTo>
                      <a:pt x="9208" y="2851"/>
                      <a:pt x="7502" y="3398"/>
                      <a:pt x="6230" y="4489"/>
                    </a:cubicBezTo>
                    <a:cubicBezTo>
                      <a:pt x="4959" y="5580"/>
                      <a:pt x="4241" y="6937"/>
                      <a:pt x="4067" y="8556"/>
                    </a:cubicBezTo>
                    <a:cubicBezTo>
                      <a:pt x="4067" y="8556"/>
                      <a:pt x="17702" y="8556"/>
                      <a:pt x="17702" y="8556"/>
                    </a:cubicBezTo>
                    <a:close/>
                    <a:moveTo>
                      <a:pt x="21600" y="11204"/>
                    </a:moveTo>
                    <a:lnTo>
                      <a:pt x="4067" y="11204"/>
                    </a:lnTo>
                    <a:cubicBezTo>
                      <a:pt x="4067" y="12467"/>
                      <a:pt x="4288" y="13569"/>
                      <a:pt x="4729" y="14508"/>
                    </a:cubicBezTo>
                    <a:cubicBezTo>
                      <a:pt x="5169" y="15445"/>
                      <a:pt x="5773" y="16215"/>
                      <a:pt x="6541" y="16816"/>
                    </a:cubicBezTo>
                    <a:cubicBezTo>
                      <a:pt x="7276" y="17406"/>
                      <a:pt x="8156" y="17846"/>
                      <a:pt x="9170" y="18141"/>
                    </a:cubicBezTo>
                    <a:cubicBezTo>
                      <a:pt x="10185" y="18435"/>
                      <a:pt x="11303" y="18582"/>
                      <a:pt x="12525" y="18582"/>
                    </a:cubicBezTo>
                    <a:cubicBezTo>
                      <a:pt x="14143" y="18582"/>
                      <a:pt x="15774" y="18303"/>
                      <a:pt x="17414" y="17746"/>
                    </a:cubicBezTo>
                    <a:cubicBezTo>
                      <a:pt x="19055" y="17187"/>
                      <a:pt x="20223" y="16639"/>
                      <a:pt x="20919" y="16099"/>
                    </a:cubicBezTo>
                    <a:lnTo>
                      <a:pt x="21131" y="16099"/>
                    </a:lnTo>
                    <a:lnTo>
                      <a:pt x="21131" y="19871"/>
                    </a:lnTo>
                    <a:cubicBezTo>
                      <a:pt x="19782" y="20361"/>
                      <a:pt x="18404" y="20772"/>
                      <a:pt x="16999" y="21103"/>
                    </a:cubicBezTo>
                    <a:cubicBezTo>
                      <a:pt x="15592" y="21434"/>
                      <a:pt x="14115" y="21600"/>
                      <a:pt x="12566" y="21600"/>
                    </a:cubicBezTo>
                    <a:cubicBezTo>
                      <a:pt x="8620" y="21600"/>
                      <a:pt x="5539" y="20677"/>
                      <a:pt x="3323" y="18830"/>
                    </a:cubicBezTo>
                    <a:cubicBezTo>
                      <a:pt x="1108" y="16984"/>
                      <a:pt x="0" y="14362"/>
                      <a:pt x="0" y="10965"/>
                    </a:cubicBezTo>
                    <a:cubicBezTo>
                      <a:pt x="0" y="7605"/>
                      <a:pt x="1062" y="4937"/>
                      <a:pt x="3185" y="2963"/>
                    </a:cubicBezTo>
                    <a:cubicBezTo>
                      <a:pt x="5307" y="987"/>
                      <a:pt x="8102" y="0"/>
                      <a:pt x="11567" y="0"/>
                    </a:cubicBezTo>
                    <a:cubicBezTo>
                      <a:pt x="14776" y="0"/>
                      <a:pt x="17250" y="809"/>
                      <a:pt x="18990" y="2427"/>
                    </a:cubicBezTo>
                    <a:cubicBezTo>
                      <a:pt x="20730"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8" name="Shape">
                <a:extLst>
                  <a:ext uri="{FF2B5EF4-FFF2-40B4-BE49-F238E27FC236}">
                    <a16:creationId xmlns:a16="http://schemas.microsoft.com/office/drawing/2014/main" id="{8CA9E778-8D8B-B44A-877A-098564C461BD}"/>
                  </a:ext>
                </a:extLst>
              </p:cNvPr>
              <p:cNvSpPr/>
              <p:nvPr/>
            </p:nvSpPr>
            <p:spPr>
              <a:xfrm>
                <a:off x="1176020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3"/>
                    </a:lnTo>
                    <a:cubicBezTo>
                      <a:pt x="17252" y="8668"/>
                      <a:pt x="17184" y="7760"/>
                      <a:pt x="17045" y="6914"/>
                    </a:cubicBezTo>
                    <a:cubicBezTo>
                      <a:pt x="16906" y="6068"/>
                      <a:pt x="16652" y="5406"/>
                      <a:pt x="16283" y="4930"/>
                    </a:cubicBezTo>
                    <a:cubicBezTo>
                      <a:pt x="15896" y="4403"/>
                      <a:pt x="15341" y="4011"/>
                      <a:pt x="14617" y="3753"/>
                    </a:cubicBezTo>
                    <a:cubicBezTo>
                      <a:pt x="13890" y="3497"/>
                      <a:pt x="12952" y="3368"/>
                      <a:pt x="11794" y="3368"/>
                    </a:cubicBezTo>
                    <a:cubicBezTo>
                      <a:pt x="10608" y="3368"/>
                      <a:pt x="9367" y="3606"/>
                      <a:pt x="8071" y="4083"/>
                    </a:cubicBezTo>
                    <a:cubicBezTo>
                      <a:pt x="6776" y="4560"/>
                      <a:pt x="5535" y="5168"/>
                      <a:pt x="4348" y="5908"/>
                    </a:cubicBezTo>
                    <a:lnTo>
                      <a:pt x="4348" y="21600"/>
                    </a:lnTo>
                    <a:lnTo>
                      <a:pt x="0" y="21600"/>
                    </a:lnTo>
                    <a:lnTo>
                      <a:pt x="0" y="582"/>
                    </a:lnTo>
                    <a:lnTo>
                      <a:pt x="4348" y="582"/>
                    </a:lnTo>
                    <a:lnTo>
                      <a:pt x="4348" y="2916"/>
                    </a:lnTo>
                    <a:cubicBezTo>
                      <a:pt x="5705" y="2001"/>
                      <a:pt x="7108" y="1287"/>
                      <a:pt x="8557" y="771"/>
                    </a:cubicBezTo>
                    <a:cubicBezTo>
                      <a:pt x="10005" y="258"/>
                      <a:pt x="11495" y="0"/>
                      <a:pt x="13022" y="0"/>
                    </a:cubicBezTo>
                    <a:cubicBezTo>
                      <a:pt x="15810" y="0"/>
                      <a:pt x="17938" y="683"/>
                      <a:pt x="19403" y="2051"/>
                    </a:cubicBezTo>
                    <a:cubicBezTo>
                      <a:pt x="20868"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sp>
            <p:nvSpPr>
              <p:cNvPr id="39" name="Shape">
                <a:extLst>
                  <a:ext uri="{FF2B5EF4-FFF2-40B4-BE49-F238E27FC236}">
                    <a16:creationId xmlns:a16="http://schemas.microsoft.com/office/drawing/2014/main" id="{59BC37CA-7F91-AD4E-B254-3C32C29A5D73}"/>
                  </a:ext>
                </a:extLst>
              </p:cNvPr>
              <p:cNvSpPr/>
              <p:nvPr/>
            </p:nvSpPr>
            <p:spPr>
              <a:xfrm>
                <a:off x="11868150" y="6407150"/>
                <a:ext cx="64913" cy="134799"/>
              </a:xfrm>
              <a:custGeom>
                <a:avLst/>
                <a:gdLst/>
                <a:ahLst/>
                <a:cxnLst>
                  <a:cxn ang="0">
                    <a:pos x="wd2" y="hd2"/>
                  </a:cxn>
                  <a:cxn ang="5400000">
                    <a:pos x="wd2" y="hd2"/>
                  </a:cxn>
                  <a:cxn ang="10800000">
                    <a:pos x="wd2" y="hd2"/>
                  </a:cxn>
                  <a:cxn ang="16200000">
                    <a:pos x="wd2" y="hd2"/>
                  </a:cxn>
                </a:cxnLst>
                <a:rect l="0" t="0" r="r" b="b"/>
                <a:pathLst>
                  <a:path w="21600" h="21600" extrusionOk="0">
                    <a:moveTo>
                      <a:pt x="21600" y="21127"/>
                    </a:moveTo>
                    <a:cubicBezTo>
                      <a:pt x="20515" y="21264"/>
                      <a:pt x="19332" y="21378"/>
                      <a:pt x="18051" y="21467"/>
                    </a:cubicBezTo>
                    <a:cubicBezTo>
                      <a:pt x="16772" y="21555"/>
                      <a:pt x="15629" y="21600"/>
                      <a:pt x="14626" y="21600"/>
                    </a:cubicBezTo>
                    <a:cubicBezTo>
                      <a:pt x="11124" y="21600"/>
                      <a:pt x="8459" y="21146"/>
                      <a:pt x="6636" y="20238"/>
                    </a:cubicBezTo>
                    <a:cubicBezTo>
                      <a:pt x="4815" y="19332"/>
                      <a:pt x="3904" y="17877"/>
                      <a:pt x="3904" y="15874"/>
                    </a:cubicBezTo>
                    <a:lnTo>
                      <a:pt x="3904" y="7087"/>
                    </a:lnTo>
                    <a:lnTo>
                      <a:pt x="0" y="7087"/>
                    </a:lnTo>
                    <a:lnTo>
                      <a:pt x="0" y="4749"/>
                    </a:lnTo>
                    <a:lnTo>
                      <a:pt x="3904" y="4749"/>
                    </a:lnTo>
                    <a:lnTo>
                      <a:pt x="3904" y="0"/>
                    </a:lnTo>
                    <a:lnTo>
                      <a:pt x="9680" y="0"/>
                    </a:lnTo>
                    <a:lnTo>
                      <a:pt x="9680" y="4749"/>
                    </a:lnTo>
                    <a:lnTo>
                      <a:pt x="21600" y="4749"/>
                    </a:lnTo>
                    <a:lnTo>
                      <a:pt x="21600" y="7087"/>
                    </a:lnTo>
                    <a:lnTo>
                      <a:pt x="9680" y="7087"/>
                    </a:lnTo>
                    <a:lnTo>
                      <a:pt x="9680" y="14617"/>
                    </a:lnTo>
                    <a:cubicBezTo>
                      <a:pt x="9680" y="15485"/>
                      <a:pt x="9720" y="16162"/>
                      <a:pt x="9803" y="16651"/>
                    </a:cubicBezTo>
                    <a:cubicBezTo>
                      <a:pt x="9885" y="17139"/>
                      <a:pt x="10172" y="17595"/>
                      <a:pt x="10665" y="18020"/>
                    </a:cubicBezTo>
                    <a:cubicBezTo>
                      <a:pt x="11113" y="18415"/>
                      <a:pt x="11734" y="18704"/>
                      <a:pt x="12520" y="18886"/>
                    </a:cubicBezTo>
                    <a:cubicBezTo>
                      <a:pt x="13309" y="19068"/>
                      <a:pt x="14513" y="19160"/>
                      <a:pt x="16130" y="19160"/>
                    </a:cubicBezTo>
                    <a:cubicBezTo>
                      <a:pt x="17073" y="19160"/>
                      <a:pt x="18056" y="19092"/>
                      <a:pt x="19080" y="18959"/>
                    </a:cubicBezTo>
                    <a:cubicBezTo>
                      <a:pt x="20106" y="18826"/>
                      <a:pt x="20843" y="18715"/>
                      <a:pt x="21294" y="18626"/>
                    </a:cubicBezTo>
                    <a:lnTo>
                      <a:pt x="21600" y="18626"/>
                    </a:lnTo>
                    <a:cubicBezTo>
                      <a:pt x="21600" y="18626"/>
                      <a:pt x="21600" y="21127"/>
                      <a:pt x="21600" y="21127"/>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125"/>
              </a:p>
            </p:txBody>
          </p:sp>
        </p:grpSp>
      </p:grpSp>
      <p:sp>
        <p:nvSpPr>
          <p:cNvPr id="40" name="Text Placeholder 5"/>
          <p:cNvSpPr txBox="1">
            <a:spLocks/>
          </p:cNvSpPr>
          <p:nvPr/>
        </p:nvSpPr>
        <p:spPr>
          <a:xfrm>
            <a:off x="360006" y="6203588"/>
            <a:ext cx="3113087" cy="40310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Regulation Unit</a:t>
            </a:r>
          </a:p>
          <a:p>
            <a:r>
              <a:rPr lang="en-AU" sz="1200" dirty="0"/>
              <a:t>Department of Health</a:t>
            </a:r>
          </a:p>
        </p:txBody>
      </p:sp>
    </p:spTree>
    <p:extLst>
      <p:ext uri="{BB962C8B-B14F-4D97-AF65-F5344CB8AC3E}">
        <p14:creationId xmlns:p14="http://schemas.microsoft.com/office/powerpoint/2010/main" val="1832177208"/>
      </p:ext>
    </p:extLst>
  </p:cSld>
  <p:clrMap bg1="lt1" tx1="dk1" bg2="lt2" tx2="dk2" accent1="accent1" accent2="accent2" accent3="accent3" accent4="accent4" accent5="accent5" accent6="accent6" hlink="hlink" folHlink="folHlink"/>
  <p:sldLayoutIdLst>
    <p:sldLayoutId id="2147483706" r:id="rId1"/>
    <p:sldLayoutId id="2147483713" r:id="rId2"/>
    <p:sldLayoutId id="2147483714" r:id="rId3"/>
    <p:sldLayoutId id="2147483715" r:id="rId4"/>
  </p:sldLayoutIdLst>
  <p:txStyles>
    <p:titleStyle>
      <a:lvl1pPr algn="l" defTabSz="685766"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2ED9B40-8DD0-C141-9AF0-5829FB7D7DD7}"/>
              </a:ext>
            </a:extLst>
          </p:cNvPr>
          <p:cNvGrpSpPr/>
          <p:nvPr/>
        </p:nvGrpSpPr>
        <p:grpSpPr>
          <a:xfrm>
            <a:off x="1" y="5458991"/>
            <a:ext cx="12192027" cy="1401500"/>
            <a:chOff x="-1" y="5454650"/>
            <a:chExt cx="12192027" cy="1401500"/>
          </a:xfrm>
        </p:grpSpPr>
        <p:sp>
          <p:nvSpPr>
            <p:cNvPr id="8" name="Shape">
              <a:extLst>
                <a:ext uri="{FF2B5EF4-FFF2-40B4-BE49-F238E27FC236}">
                  <a16:creationId xmlns:a16="http://schemas.microsoft.com/office/drawing/2014/main" id="{7480B33E-2B9D-D34B-8C47-F68769D861AD}"/>
                </a:ext>
              </a:extLst>
            </p:cNvPr>
            <p:cNvSpPr/>
            <p:nvPr/>
          </p:nvSpPr>
          <p:spPr>
            <a:xfrm>
              <a:off x="-1" y="5454650"/>
              <a:ext cx="12192027" cy="1401500"/>
            </a:xfrm>
            <a:custGeom>
              <a:avLst/>
              <a:gdLst/>
              <a:ahLst/>
              <a:cxnLst>
                <a:cxn ang="0">
                  <a:pos x="wd2" y="hd2"/>
                </a:cxn>
                <a:cxn ang="5400000">
                  <a:pos x="wd2" y="hd2"/>
                </a:cxn>
                <a:cxn ang="10800000">
                  <a:pos x="wd2" y="hd2"/>
                </a:cxn>
                <a:cxn ang="16200000">
                  <a:pos x="wd2" y="hd2"/>
                </a:cxn>
              </a:cxnLst>
              <a:rect l="0" t="0" r="r" b="b"/>
              <a:pathLst>
                <a:path w="21600" h="19082" extrusionOk="0">
                  <a:moveTo>
                    <a:pt x="21600" y="19082"/>
                  </a:moveTo>
                  <a:lnTo>
                    <a:pt x="21600" y="4515"/>
                  </a:lnTo>
                  <a:lnTo>
                    <a:pt x="21600" y="4410"/>
                  </a:lnTo>
                  <a:lnTo>
                    <a:pt x="21600" y="3978"/>
                  </a:lnTo>
                  <a:cubicBezTo>
                    <a:pt x="19869" y="1020"/>
                    <a:pt x="15977" y="-2518"/>
                    <a:pt x="10183" y="2577"/>
                  </a:cubicBezTo>
                  <a:cubicBezTo>
                    <a:pt x="3590" y="8375"/>
                    <a:pt x="394" y="3285"/>
                    <a:pt x="0" y="2480"/>
                  </a:cubicBezTo>
                  <a:lnTo>
                    <a:pt x="0" y="2975"/>
                  </a:lnTo>
                  <a:lnTo>
                    <a:pt x="0" y="3080"/>
                  </a:lnTo>
                  <a:lnTo>
                    <a:pt x="0" y="19082"/>
                  </a:lnTo>
                  <a:cubicBezTo>
                    <a:pt x="0" y="19082"/>
                    <a:pt x="21600" y="19082"/>
                    <a:pt x="21600" y="19082"/>
                  </a:cubicBezTo>
                  <a:close/>
                </a:path>
              </a:pathLst>
            </a:cu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9" name="Shape">
              <a:extLst>
                <a:ext uri="{FF2B5EF4-FFF2-40B4-BE49-F238E27FC236}">
                  <a16:creationId xmlns:a16="http://schemas.microsoft.com/office/drawing/2014/main" id="{728E62C5-1B4B-D048-BF45-3C369A24EA60}"/>
                </a:ext>
              </a:extLst>
            </p:cNvPr>
            <p:cNvSpPr/>
            <p:nvPr/>
          </p:nvSpPr>
          <p:spPr>
            <a:xfrm>
              <a:off x="-1" y="5524500"/>
              <a:ext cx="12192027" cy="557844"/>
            </a:xfrm>
            <a:custGeom>
              <a:avLst/>
              <a:gdLst/>
              <a:ahLst/>
              <a:cxnLst>
                <a:cxn ang="0">
                  <a:pos x="wd2" y="hd2"/>
                </a:cxn>
                <a:cxn ang="5400000">
                  <a:pos x="wd2" y="hd2"/>
                </a:cxn>
                <a:cxn ang="10800000">
                  <a:pos x="wd2" y="hd2"/>
                </a:cxn>
                <a:cxn ang="16200000">
                  <a:pos x="wd2" y="hd2"/>
                </a:cxn>
              </a:cxnLst>
              <a:rect l="0" t="0" r="r" b="b"/>
              <a:pathLst>
                <a:path w="21600" h="13478" extrusionOk="0">
                  <a:moveTo>
                    <a:pt x="0" y="4401"/>
                  </a:moveTo>
                  <a:cubicBezTo>
                    <a:pt x="394" y="5829"/>
                    <a:pt x="3590" y="14861"/>
                    <a:pt x="10183" y="4572"/>
                  </a:cubicBezTo>
                  <a:cubicBezTo>
                    <a:pt x="15977" y="-4469"/>
                    <a:pt x="19869" y="1810"/>
                    <a:pt x="21600" y="7058"/>
                  </a:cubicBezTo>
                  <a:lnTo>
                    <a:pt x="21600" y="8012"/>
                  </a:lnTo>
                  <a:cubicBezTo>
                    <a:pt x="19269" y="2363"/>
                    <a:pt x="14829" y="2859"/>
                    <a:pt x="10142" y="10099"/>
                  </a:cubicBezTo>
                  <a:cubicBezTo>
                    <a:pt x="5589" y="17131"/>
                    <a:pt x="1193" y="12007"/>
                    <a:pt x="0" y="5464"/>
                  </a:cubicBezTo>
                  <a:cubicBezTo>
                    <a:pt x="0" y="5464"/>
                    <a:pt x="0" y="4401"/>
                    <a:pt x="0" y="4401"/>
                  </a:cubicBezTo>
                  <a:close/>
                </a:path>
              </a:pathLst>
            </a:custGeom>
            <a:solidFill>
              <a:srgbClr val="006FA6"/>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grpSp>
          <p:nvGrpSpPr>
            <p:cNvPr id="10" name="Group 9">
              <a:extLst>
                <a:ext uri="{FF2B5EF4-FFF2-40B4-BE49-F238E27FC236}">
                  <a16:creationId xmlns:a16="http://schemas.microsoft.com/office/drawing/2014/main" id="{5761CFDD-6131-2D42-958F-C5AF8E0E44FC}"/>
                </a:ext>
              </a:extLst>
            </p:cNvPr>
            <p:cNvGrpSpPr/>
            <p:nvPr/>
          </p:nvGrpSpPr>
          <p:grpSpPr>
            <a:xfrm>
              <a:off x="10058400" y="5911850"/>
              <a:ext cx="1874663" cy="677322"/>
              <a:chOff x="10058400" y="5911850"/>
              <a:chExt cx="1874663" cy="677322"/>
            </a:xfrm>
          </p:grpSpPr>
          <p:sp>
            <p:nvSpPr>
              <p:cNvPr id="11" name="Shape">
                <a:extLst>
                  <a:ext uri="{FF2B5EF4-FFF2-40B4-BE49-F238E27FC236}">
                    <a16:creationId xmlns:a16="http://schemas.microsoft.com/office/drawing/2014/main" id="{1A41696F-1664-7F41-8880-CBE6DCB40AB8}"/>
                  </a:ext>
                </a:extLst>
              </p:cNvPr>
              <p:cNvSpPr/>
              <p:nvPr/>
            </p:nvSpPr>
            <p:spPr>
              <a:xfrm>
                <a:off x="10426700" y="6432550"/>
                <a:ext cx="80985" cy="31110"/>
              </a:xfrm>
              <a:custGeom>
                <a:avLst/>
                <a:gdLst/>
                <a:ahLst/>
                <a:cxnLst>
                  <a:cxn ang="0">
                    <a:pos x="wd2" y="hd2"/>
                  </a:cxn>
                  <a:cxn ang="5400000">
                    <a:pos x="wd2" y="hd2"/>
                  </a:cxn>
                  <a:cxn ang="10800000">
                    <a:pos x="wd2" y="hd2"/>
                  </a:cxn>
                  <a:cxn ang="16200000">
                    <a:pos x="wd2" y="hd2"/>
                  </a:cxn>
                </a:cxnLst>
                <a:rect l="0" t="0" r="r" b="b"/>
                <a:pathLst>
                  <a:path w="21600" h="19542" extrusionOk="0">
                    <a:moveTo>
                      <a:pt x="0" y="0"/>
                    </a:moveTo>
                    <a:cubicBezTo>
                      <a:pt x="7537" y="6308"/>
                      <a:pt x="10956" y="7333"/>
                      <a:pt x="21600" y="5103"/>
                    </a:cubicBezTo>
                    <a:cubicBezTo>
                      <a:pt x="16157" y="11562"/>
                      <a:pt x="18334" y="21600"/>
                      <a:pt x="9606" y="19170"/>
                    </a:cubicBezTo>
                    <a:cubicBezTo>
                      <a:pt x="1458" y="16904"/>
                      <a:pt x="4006" y="10022"/>
                      <a:pt x="0" y="0"/>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2" name="Shape">
                <a:extLst>
                  <a:ext uri="{FF2B5EF4-FFF2-40B4-BE49-F238E27FC236}">
                    <a16:creationId xmlns:a16="http://schemas.microsoft.com/office/drawing/2014/main" id="{CAC7C0F4-C824-9344-BB6D-8A3751CD52F0}"/>
                  </a:ext>
                </a:extLst>
              </p:cNvPr>
              <p:cNvSpPr/>
              <p:nvPr/>
            </p:nvSpPr>
            <p:spPr>
              <a:xfrm>
                <a:off x="10140950" y="6032500"/>
                <a:ext cx="138815" cy="85907"/>
              </a:xfrm>
              <a:custGeom>
                <a:avLst/>
                <a:gdLst/>
                <a:ahLst/>
                <a:cxnLst>
                  <a:cxn ang="0">
                    <a:pos x="wd2" y="hd2"/>
                  </a:cxn>
                  <a:cxn ang="5400000">
                    <a:pos x="wd2" y="hd2"/>
                  </a:cxn>
                  <a:cxn ang="10800000">
                    <a:pos x="wd2" y="hd2"/>
                  </a:cxn>
                  <a:cxn ang="16200000">
                    <a:pos x="wd2" y="hd2"/>
                  </a:cxn>
                </a:cxnLst>
                <a:rect l="0" t="0" r="r" b="b"/>
                <a:pathLst>
                  <a:path w="21600" h="21600" extrusionOk="0">
                    <a:moveTo>
                      <a:pt x="8575" y="21600"/>
                    </a:moveTo>
                    <a:cubicBezTo>
                      <a:pt x="8575" y="21600"/>
                      <a:pt x="8117" y="16415"/>
                      <a:pt x="0" y="0"/>
                    </a:cubicBezTo>
                    <a:cubicBezTo>
                      <a:pt x="11784" y="6785"/>
                      <a:pt x="14535" y="9746"/>
                      <a:pt x="21600" y="19431"/>
                    </a:cubicBezTo>
                    <a:cubicBezTo>
                      <a:pt x="15453" y="19380"/>
                      <a:pt x="8575" y="21600"/>
                      <a:pt x="8575"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3" name="Shape">
                <a:extLst>
                  <a:ext uri="{FF2B5EF4-FFF2-40B4-BE49-F238E27FC236}">
                    <a16:creationId xmlns:a16="http://schemas.microsoft.com/office/drawing/2014/main" id="{CF0D3A03-5BB4-AB45-A0A4-E08D49F7B9C9}"/>
                  </a:ext>
                </a:extLst>
              </p:cNvPr>
              <p:cNvSpPr/>
              <p:nvPr/>
            </p:nvSpPr>
            <p:spPr>
              <a:xfrm>
                <a:off x="10617200" y="5962650"/>
                <a:ext cx="129845" cy="152812"/>
              </a:xfrm>
              <a:custGeom>
                <a:avLst/>
                <a:gdLst/>
                <a:ahLst/>
                <a:cxnLst>
                  <a:cxn ang="0">
                    <a:pos x="wd2" y="hd2"/>
                  </a:cxn>
                  <a:cxn ang="5400000">
                    <a:pos x="wd2" y="hd2"/>
                  </a:cxn>
                  <a:cxn ang="10800000">
                    <a:pos x="wd2" y="hd2"/>
                  </a:cxn>
                  <a:cxn ang="16200000">
                    <a:pos x="wd2" y="hd2"/>
                  </a:cxn>
                </a:cxnLst>
                <a:rect l="0" t="0" r="r" b="b"/>
                <a:pathLst>
                  <a:path w="21600" h="21600" extrusionOk="0">
                    <a:moveTo>
                      <a:pt x="7909" y="21600"/>
                    </a:moveTo>
                    <a:cubicBezTo>
                      <a:pt x="7909" y="21600"/>
                      <a:pt x="10952" y="10340"/>
                      <a:pt x="21600" y="0"/>
                    </a:cubicBezTo>
                    <a:cubicBezTo>
                      <a:pt x="9127" y="4653"/>
                      <a:pt x="2738" y="13744"/>
                      <a:pt x="0" y="20208"/>
                    </a:cubicBezTo>
                    <a:cubicBezTo>
                      <a:pt x="4269" y="21206"/>
                      <a:pt x="7909" y="21600"/>
                      <a:pt x="7909"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4" name="Shape">
                <a:extLst>
                  <a:ext uri="{FF2B5EF4-FFF2-40B4-BE49-F238E27FC236}">
                    <a16:creationId xmlns:a16="http://schemas.microsoft.com/office/drawing/2014/main" id="{CAE7622F-8C0D-684E-B262-2D4561B2FA12}"/>
                  </a:ext>
                </a:extLst>
              </p:cNvPr>
              <p:cNvSpPr/>
              <p:nvPr/>
            </p:nvSpPr>
            <p:spPr>
              <a:xfrm>
                <a:off x="10363200" y="6235700"/>
                <a:ext cx="75364" cy="67123"/>
              </a:xfrm>
              <a:custGeom>
                <a:avLst/>
                <a:gdLst/>
                <a:ahLst/>
                <a:cxnLst>
                  <a:cxn ang="0">
                    <a:pos x="wd2" y="hd2"/>
                  </a:cxn>
                  <a:cxn ang="5400000">
                    <a:pos x="wd2" y="hd2"/>
                  </a:cxn>
                  <a:cxn ang="10800000">
                    <a:pos x="wd2" y="hd2"/>
                  </a:cxn>
                  <a:cxn ang="16200000">
                    <a:pos x="wd2" y="hd2"/>
                  </a:cxn>
                </a:cxnLst>
                <a:rect l="0" t="0" r="r" b="b"/>
                <a:pathLst>
                  <a:path w="21116" h="21402" extrusionOk="0">
                    <a:moveTo>
                      <a:pt x="17676" y="3061"/>
                    </a:moveTo>
                    <a:cubicBezTo>
                      <a:pt x="18322" y="3508"/>
                      <a:pt x="19241" y="3834"/>
                      <a:pt x="19465" y="4794"/>
                    </a:cubicBezTo>
                    <a:lnTo>
                      <a:pt x="19358" y="4970"/>
                    </a:lnTo>
                    <a:cubicBezTo>
                      <a:pt x="20527" y="10035"/>
                      <a:pt x="21472" y="15663"/>
                      <a:pt x="20984" y="21279"/>
                    </a:cubicBezTo>
                    <a:cubicBezTo>
                      <a:pt x="20879" y="21382"/>
                      <a:pt x="20657" y="21465"/>
                      <a:pt x="20566" y="21339"/>
                    </a:cubicBezTo>
                    <a:cubicBezTo>
                      <a:pt x="13900" y="11744"/>
                      <a:pt x="7359" y="5276"/>
                      <a:pt x="39" y="1149"/>
                    </a:cubicBezTo>
                    <a:cubicBezTo>
                      <a:pt x="-128" y="1054"/>
                      <a:pt x="276" y="699"/>
                      <a:pt x="456" y="669"/>
                    </a:cubicBezTo>
                    <a:lnTo>
                      <a:pt x="3609" y="15"/>
                    </a:lnTo>
                    <a:cubicBezTo>
                      <a:pt x="8462" y="-135"/>
                      <a:pt x="13412" y="878"/>
                      <a:pt x="17676"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5" name="Shape">
                <a:extLst>
                  <a:ext uri="{FF2B5EF4-FFF2-40B4-BE49-F238E27FC236}">
                    <a16:creationId xmlns:a16="http://schemas.microsoft.com/office/drawing/2014/main" id="{F0472501-19A8-E241-8CF7-BD4004C6D12F}"/>
                  </a:ext>
                </a:extLst>
              </p:cNvPr>
              <p:cNvSpPr/>
              <p:nvPr/>
            </p:nvSpPr>
            <p:spPr>
              <a:xfrm>
                <a:off x="10496550" y="6235700"/>
                <a:ext cx="75355" cy="67123"/>
              </a:xfrm>
              <a:custGeom>
                <a:avLst/>
                <a:gdLst/>
                <a:ahLst/>
                <a:cxnLst>
                  <a:cxn ang="0">
                    <a:pos x="wd2" y="hd2"/>
                  </a:cxn>
                  <a:cxn ang="5400000">
                    <a:pos x="wd2" y="hd2"/>
                  </a:cxn>
                  <a:cxn ang="10800000">
                    <a:pos x="wd2" y="hd2"/>
                  </a:cxn>
                  <a:cxn ang="16200000">
                    <a:pos x="wd2" y="hd2"/>
                  </a:cxn>
                </a:cxnLst>
                <a:rect l="0" t="0" r="r" b="b"/>
                <a:pathLst>
                  <a:path w="21118" h="21402" extrusionOk="0">
                    <a:moveTo>
                      <a:pt x="3438" y="3061"/>
                    </a:moveTo>
                    <a:cubicBezTo>
                      <a:pt x="2796" y="3508"/>
                      <a:pt x="1875" y="3834"/>
                      <a:pt x="1653" y="4794"/>
                    </a:cubicBezTo>
                    <a:lnTo>
                      <a:pt x="1758" y="4970"/>
                    </a:lnTo>
                    <a:cubicBezTo>
                      <a:pt x="588" y="10035"/>
                      <a:pt x="-355" y="15663"/>
                      <a:pt x="131" y="21279"/>
                    </a:cubicBezTo>
                    <a:cubicBezTo>
                      <a:pt x="234" y="21382"/>
                      <a:pt x="460" y="21465"/>
                      <a:pt x="548" y="21339"/>
                    </a:cubicBezTo>
                    <a:cubicBezTo>
                      <a:pt x="7217" y="11744"/>
                      <a:pt x="13758" y="5276"/>
                      <a:pt x="21079" y="1149"/>
                    </a:cubicBezTo>
                    <a:cubicBezTo>
                      <a:pt x="21245" y="1054"/>
                      <a:pt x="20844" y="699"/>
                      <a:pt x="20661" y="669"/>
                    </a:cubicBezTo>
                    <a:lnTo>
                      <a:pt x="17509" y="15"/>
                    </a:lnTo>
                    <a:cubicBezTo>
                      <a:pt x="12653" y="-135"/>
                      <a:pt x="7703" y="878"/>
                      <a:pt x="3438"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6" name="Shape">
                <a:extLst>
                  <a:ext uri="{FF2B5EF4-FFF2-40B4-BE49-F238E27FC236}">
                    <a16:creationId xmlns:a16="http://schemas.microsoft.com/office/drawing/2014/main" id="{9BDF51D4-EB78-CF4A-B4E3-AC49570ECFEC}"/>
                  </a:ext>
                </a:extLst>
              </p:cNvPr>
              <p:cNvSpPr/>
              <p:nvPr/>
            </p:nvSpPr>
            <p:spPr>
              <a:xfrm>
                <a:off x="10058400" y="6134100"/>
                <a:ext cx="339584" cy="370742"/>
              </a:xfrm>
              <a:custGeom>
                <a:avLst/>
                <a:gdLst/>
                <a:ahLst/>
                <a:cxnLst>
                  <a:cxn ang="0">
                    <a:pos x="wd2" y="hd2"/>
                  </a:cxn>
                  <a:cxn ang="5400000">
                    <a:pos x="wd2" y="hd2"/>
                  </a:cxn>
                  <a:cxn ang="10800000">
                    <a:pos x="wd2" y="hd2"/>
                  </a:cxn>
                  <a:cxn ang="16200000">
                    <a:pos x="wd2" y="hd2"/>
                  </a:cxn>
                </a:cxnLst>
                <a:rect l="0" t="0" r="r" b="b"/>
                <a:pathLst>
                  <a:path w="21166" h="21600" extrusionOk="0">
                    <a:moveTo>
                      <a:pt x="15190" y="2876"/>
                    </a:moveTo>
                    <a:cubicBezTo>
                      <a:pt x="15190" y="2876"/>
                      <a:pt x="20365" y="10695"/>
                      <a:pt x="21166" y="16687"/>
                    </a:cubicBezTo>
                    <a:cubicBezTo>
                      <a:pt x="10901" y="15225"/>
                      <a:pt x="5550" y="16580"/>
                      <a:pt x="567" y="21600"/>
                    </a:cubicBezTo>
                    <a:cubicBezTo>
                      <a:pt x="-434" y="16919"/>
                      <a:pt x="77" y="13244"/>
                      <a:pt x="678" y="10997"/>
                    </a:cubicBezTo>
                    <a:cubicBezTo>
                      <a:pt x="3282" y="12495"/>
                      <a:pt x="5776" y="14671"/>
                      <a:pt x="5776" y="14671"/>
                    </a:cubicBezTo>
                    <a:cubicBezTo>
                      <a:pt x="5776" y="14671"/>
                      <a:pt x="3204" y="9541"/>
                      <a:pt x="801" y="7106"/>
                    </a:cubicBezTo>
                    <a:cubicBezTo>
                      <a:pt x="1657" y="4475"/>
                      <a:pt x="3616" y="2186"/>
                      <a:pt x="3616" y="2186"/>
                    </a:cubicBezTo>
                    <a:cubicBezTo>
                      <a:pt x="3616" y="2186"/>
                      <a:pt x="8503" y="4389"/>
                      <a:pt x="11207" y="9395"/>
                    </a:cubicBezTo>
                    <a:cubicBezTo>
                      <a:pt x="10606" y="4527"/>
                      <a:pt x="8964" y="0"/>
                      <a:pt x="8964" y="0"/>
                    </a:cubicBezTo>
                    <a:cubicBezTo>
                      <a:pt x="8964" y="0"/>
                      <a:pt x="11023" y="1442"/>
                      <a:pt x="15190" y="2876"/>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7" name="Shape">
                <a:extLst>
                  <a:ext uri="{FF2B5EF4-FFF2-40B4-BE49-F238E27FC236}">
                    <a16:creationId xmlns:a16="http://schemas.microsoft.com/office/drawing/2014/main" id="{E7214DC4-DA18-CE49-9EA3-5222C181E6D2}"/>
                  </a:ext>
                </a:extLst>
              </p:cNvPr>
              <p:cNvSpPr/>
              <p:nvPr/>
            </p:nvSpPr>
            <p:spPr>
              <a:xfrm>
                <a:off x="10071100" y="6400800"/>
                <a:ext cx="662300" cy="188372"/>
              </a:xfrm>
              <a:custGeom>
                <a:avLst/>
                <a:gdLst/>
                <a:ahLst/>
                <a:cxnLst>
                  <a:cxn ang="0">
                    <a:pos x="wd2" y="hd2"/>
                  </a:cxn>
                  <a:cxn ang="5400000">
                    <a:pos x="wd2" y="hd2"/>
                  </a:cxn>
                  <a:cxn ang="10800000">
                    <a:pos x="wd2" y="hd2"/>
                  </a:cxn>
                  <a:cxn ang="16200000">
                    <a:pos x="wd2" y="hd2"/>
                  </a:cxn>
                </a:cxnLst>
                <a:rect l="0" t="0" r="r" b="b"/>
                <a:pathLst>
                  <a:path w="21600" h="17564" extrusionOk="0">
                    <a:moveTo>
                      <a:pt x="0" y="12126"/>
                    </a:moveTo>
                    <a:cubicBezTo>
                      <a:pt x="0" y="12126"/>
                      <a:pt x="1480" y="6598"/>
                      <a:pt x="4437" y="5781"/>
                    </a:cubicBezTo>
                    <a:cubicBezTo>
                      <a:pt x="9547" y="4369"/>
                      <a:pt x="15789" y="21600"/>
                      <a:pt x="21600" y="0"/>
                    </a:cubicBezTo>
                    <a:cubicBezTo>
                      <a:pt x="21286" y="10488"/>
                      <a:pt x="17643" y="21306"/>
                      <a:pt x="11378" y="16306"/>
                    </a:cubicBezTo>
                    <a:cubicBezTo>
                      <a:pt x="8017" y="13624"/>
                      <a:pt x="6665" y="9365"/>
                      <a:pt x="4056" y="9324"/>
                    </a:cubicBezTo>
                    <a:cubicBezTo>
                      <a:pt x="1590" y="9285"/>
                      <a:pt x="0" y="12126"/>
                      <a:pt x="0" y="12126"/>
                    </a:cubicBezTo>
                  </a:path>
                </a:pathLst>
              </a:custGeom>
              <a:solidFill>
                <a:srgbClr val="0067A5"/>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8" name="Shape">
                <a:extLst>
                  <a:ext uri="{FF2B5EF4-FFF2-40B4-BE49-F238E27FC236}">
                    <a16:creationId xmlns:a16="http://schemas.microsoft.com/office/drawing/2014/main" id="{A23A6108-EB62-BC44-ACB1-B6B339E3D670}"/>
                  </a:ext>
                </a:extLst>
              </p:cNvPr>
              <p:cNvSpPr/>
              <p:nvPr/>
            </p:nvSpPr>
            <p:spPr>
              <a:xfrm>
                <a:off x="10534650" y="6153150"/>
                <a:ext cx="212819" cy="285337"/>
              </a:xfrm>
              <a:custGeom>
                <a:avLst/>
                <a:gdLst/>
                <a:ahLst/>
                <a:cxnLst>
                  <a:cxn ang="0">
                    <a:pos x="wd2" y="hd2"/>
                  </a:cxn>
                  <a:cxn ang="5400000">
                    <a:pos x="wd2" y="hd2"/>
                  </a:cxn>
                  <a:cxn ang="10800000">
                    <a:pos x="wd2" y="hd2"/>
                  </a:cxn>
                  <a:cxn ang="16200000">
                    <a:pos x="wd2" y="hd2"/>
                  </a:cxn>
                </a:cxnLst>
                <a:rect l="0" t="0" r="r" b="b"/>
                <a:pathLst>
                  <a:path w="21600" h="21600" extrusionOk="0">
                    <a:moveTo>
                      <a:pt x="12319" y="0"/>
                    </a:moveTo>
                    <a:cubicBezTo>
                      <a:pt x="10579" y="324"/>
                      <a:pt x="6565" y="2615"/>
                      <a:pt x="6565" y="2615"/>
                    </a:cubicBezTo>
                    <a:cubicBezTo>
                      <a:pt x="6565" y="2615"/>
                      <a:pt x="5080" y="5245"/>
                      <a:pt x="3037" y="11337"/>
                    </a:cubicBezTo>
                    <a:cubicBezTo>
                      <a:pt x="1244" y="16688"/>
                      <a:pt x="0" y="21600"/>
                      <a:pt x="0" y="21600"/>
                    </a:cubicBezTo>
                    <a:cubicBezTo>
                      <a:pt x="0" y="21600"/>
                      <a:pt x="12876" y="21167"/>
                      <a:pt x="18630" y="16874"/>
                    </a:cubicBezTo>
                    <a:cubicBezTo>
                      <a:pt x="16032" y="13691"/>
                      <a:pt x="18816" y="6907"/>
                      <a:pt x="21600" y="4276"/>
                    </a:cubicBezTo>
                    <a:cubicBezTo>
                      <a:pt x="16032" y="5799"/>
                      <a:pt x="11390" y="11613"/>
                      <a:pt x="11390" y="11613"/>
                    </a:cubicBezTo>
                    <a:cubicBezTo>
                      <a:pt x="11390" y="11613"/>
                      <a:pt x="9349" y="4707"/>
                      <a:pt x="12319" y="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9" name="Shape">
                <a:extLst>
                  <a:ext uri="{FF2B5EF4-FFF2-40B4-BE49-F238E27FC236}">
                    <a16:creationId xmlns:a16="http://schemas.microsoft.com/office/drawing/2014/main" id="{0161CF77-B684-AA4A-B578-DA509166E094}"/>
                  </a:ext>
                </a:extLst>
              </p:cNvPr>
              <p:cNvSpPr/>
              <p:nvPr/>
            </p:nvSpPr>
            <p:spPr>
              <a:xfrm>
                <a:off x="10331450" y="5975350"/>
                <a:ext cx="221767" cy="100705"/>
              </a:xfrm>
              <a:custGeom>
                <a:avLst/>
                <a:gdLst/>
                <a:ahLst/>
                <a:cxnLst>
                  <a:cxn ang="0">
                    <a:pos x="wd2" y="hd2"/>
                  </a:cxn>
                  <a:cxn ang="5400000">
                    <a:pos x="wd2" y="hd2"/>
                  </a:cxn>
                  <a:cxn ang="10800000">
                    <a:pos x="wd2" y="hd2"/>
                  </a:cxn>
                  <a:cxn ang="16200000">
                    <a:pos x="wd2" y="hd2"/>
                  </a:cxn>
                </a:cxnLst>
                <a:rect l="0" t="0" r="r" b="b"/>
                <a:pathLst>
                  <a:path w="21600" h="20819" extrusionOk="0">
                    <a:moveTo>
                      <a:pt x="0" y="20819"/>
                    </a:moveTo>
                    <a:cubicBezTo>
                      <a:pt x="0" y="20819"/>
                      <a:pt x="3965" y="11515"/>
                      <a:pt x="11583" y="10852"/>
                    </a:cubicBezTo>
                    <a:cubicBezTo>
                      <a:pt x="19732" y="10142"/>
                      <a:pt x="21600" y="14175"/>
                      <a:pt x="21600" y="14175"/>
                    </a:cubicBezTo>
                    <a:cubicBezTo>
                      <a:pt x="21600" y="14175"/>
                      <a:pt x="18574" y="1107"/>
                      <a:pt x="15547" y="221"/>
                    </a:cubicBezTo>
                    <a:cubicBezTo>
                      <a:pt x="12123" y="-781"/>
                      <a:pt x="8988" y="1792"/>
                      <a:pt x="6679" y="4650"/>
                    </a:cubicBezTo>
                    <a:cubicBezTo>
                      <a:pt x="4174" y="7752"/>
                      <a:pt x="1879" y="11073"/>
                      <a:pt x="0" y="2081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0" name="Shape">
                <a:extLst>
                  <a:ext uri="{FF2B5EF4-FFF2-40B4-BE49-F238E27FC236}">
                    <a16:creationId xmlns:a16="http://schemas.microsoft.com/office/drawing/2014/main" id="{D2BB49F8-552A-7642-8551-4C01C50BB19F}"/>
                  </a:ext>
                </a:extLst>
              </p:cNvPr>
              <p:cNvSpPr/>
              <p:nvPr/>
            </p:nvSpPr>
            <p:spPr>
              <a:xfrm>
                <a:off x="10274300" y="5911850"/>
                <a:ext cx="160581" cy="156664"/>
              </a:xfrm>
              <a:custGeom>
                <a:avLst/>
                <a:gdLst/>
                <a:ahLst/>
                <a:cxnLst>
                  <a:cxn ang="0">
                    <a:pos x="wd2" y="hd2"/>
                  </a:cxn>
                  <a:cxn ang="5400000">
                    <a:pos x="wd2" y="hd2"/>
                  </a:cxn>
                  <a:cxn ang="10800000">
                    <a:pos x="wd2" y="hd2"/>
                  </a:cxn>
                  <a:cxn ang="16200000">
                    <a:pos x="wd2" y="hd2"/>
                  </a:cxn>
                </a:cxnLst>
                <a:rect l="0" t="0" r="r" b="b"/>
                <a:pathLst>
                  <a:path w="20266" h="21200" extrusionOk="0">
                    <a:moveTo>
                      <a:pt x="7455" y="36"/>
                    </a:moveTo>
                    <a:cubicBezTo>
                      <a:pt x="7455" y="36"/>
                      <a:pt x="14044" y="-400"/>
                      <a:pt x="20266" y="1774"/>
                    </a:cubicBezTo>
                    <a:cubicBezTo>
                      <a:pt x="10664" y="3804"/>
                      <a:pt x="2993" y="12686"/>
                      <a:pt x="152" y="21200"/>
                    </a:cubicBezTo>
                    <a:cubicBezTo>
                      <a:pt x="18" y="14280"/>
                      <a:pt x="-1334" y="5833"/>
                      <a:pt x="7455" y="36"/>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1" name="Shape">
                <a:extLst>
                  <a:ext uri="{FF2B5EF4-FFF2-40B4-BE49-F238E27FC236}">
                    <a16:creationId xmlns:a16="http://schemas.microsoft.com/office/drawing/2014/main" id="{8082887E-D21B-E545-AC3A-FEEA0A71A655}"/>
                  </a:ext>
                </a:extLst>
              </p:cNvPr>
              <p:cNvSpPr/>
              <p:nvPr/>
            </p:nvSpPr>
            <p:spPr>
              <a:xfrm>
                <a:off x="10807700" y="6210300"/>
                <a:ext cx="116522" cy="137480"/>
              </a:xfrm>
              <a:custGeom>
                <a:avLst/>
                <a:gdLst/>
                <a:ahLst/>
                <a:cxnLst>
                  <a:cxn ang="0">
                    <a:pos x="wd2" y="hd2"/>
                  </a:cxn>
                  <a:cxn ang="5400000">
                    <a:pos x="wd2" y="hd2"/>
                  </a:cxn>
                  <a:cxn ang="10800000">
                    <a:pos x="wd2" y="hd2"/>
                  </a:cxn>
                  <a:cxn ang="16200000">
                    <a:pos x="wd2" y="hd2"/>
                  </a:cxn>
                </a:cxnLst>
                <a:rect l="0" t="0" r="r" b="b"/>
                <a:pathLst>
                  <a:path w="21600" h="21600" extrusionOk="0">
                    <a:moveTo>
                      <a:pt x="21600" y="2554"/>
                    </a:moveTo>
                    <a:lnTo>
                      <a:pt x="12494" y="2554"/>
                    </a:lnTo>
                    <a:lnTo>
                      <a:pt x="12494" y="21600"/>
                    </a:lnTo>
                    <a:lnTo>
                      <a:pt x="9106" y="21600"/>
                    </a:lnTo>
                    <a:lnTo>
                      <a:pt x="9106" y="2554"/>
                    </a:lnTo>
                    <a:lnTo>
                      <a:pt x="0" y="2554"/>
                    </a:lnTo>
                    <a:lnTo>
                      <a:pt x="0" y="0"/>
                    </a:lnTo>
                    <a:lnTo>
                      <a:pt x="21600" y="0"/>
                    </a:lnTo>
                    <a:cubicBezTo>
                      <a:pt x="21600" y="0"/>
                      <a:pt x="21600" y="2554"/>
                      <a:pt x="21600" y="255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2" name="Shape">
                <a:extLst>
                  <a:ext uri="{FF2B5EF4-FFF2-40B4-BE49-F238E27FC236}">
                    <a16:creationId xmlns:a16="http://schemas.microsoft.com/office/drawing/2014/main" id="{D9EE7434-4644-094D-96B5-BC5C62BE759A}"/>
                  </a:ext>
                </a:extLst>
              </p:cNvPr>
              <p:cNvSpPr/>
              <p:nvPr/>
            </p:nvSpPr>
            <p:spPr>
              <a:xfrm>
                <a:off x="10915650" y="6242050"/>
                <a:ext cx="87623"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3" y="15975"/>
                    </a:moveTo>
                    <a:lnTo>
                      <a:pt x="17343" y="10258"/>
                    </a:lnTo>
                    <a:cubicBezTo>
                      <a:pt x="16039" y="10319"/>
                      <a:pt x="14503" y="10411"/>
                      <a:pt x="12735" y="10534"/>
                    </a:cubicBezTo>
                    <a:cubicBezTo>
                      <a:pt x="10966" y="10657"/>
                      <a:pt x="9568" y="10835"/>
                      <a:pt x="8536" y="11066"/>
                    </a:cubicBezTo>
                    <a:cubicBezTo>
                      <a:pt x="7307" y="11350"/>
                      <a:pt x="6313" y="11788"/>
                      <a:pt x="5554" y="12381"/>
                    </a:cubicBezTo>
                    <a:cubicBezTo>
                      <a:pt x="4794" y="12976"/>
                      <a:pt x="4415" y="13794"/>
                      <a:pt x="4415" y="14835"/>
                    </a:cubicBezTo>
                    <a:cubicBezTo>
                      <a:pt x="4415" y="16012"/>
                      <a:pt x="4855" y="16898"/>
                      <a:pt x="5735" y="17491"/>
                    </a:cubicBezTo>
                    <a:cubicBezTo>
                      <a:pt x="6615" y="18087"/>
                      <a:pt x="7958" y="18384"/>
                      <a:pt x="9764" y="18384"/>
                    </a:cubicBezTo>
                    <a:cubicBezTo>
                      <a:pt x="11266" y="18384"/>
                      <a:pt x="12640" y="18147"/>
                      <a:pt x="13884" y="17675"/>
                    </a:cubicBezTo>
                    <a:cubicBezTo>
                      <a:pt x="15127" y="17204"/>
                      <a:pt x="16281" y="16637"/>
                      <a:pt x="17343" y="15975"/>
                    </a:cubicBezTo>
                    <a:moveTo>
                      <a:pt x="21600" y="21031"/>
                    </a:moveTo>
                    <a:lnTo>
                      <a:pt x="17343" y="21031"/>
                    </a:lnTo>
                    <a:lnTo>
                      <a:pt x="17343" y="18843"/>
                    </a:lnTo>
                    <a:cubicBezTo>
                      <a:pt x="16964" y="19051"/>
                      <a:pt x="16452" y="19343"/>
                      <a:pt x="15807" y="19716"/>
                    </a:cubicBezTo>
                    <a:cubicBezTo>
                      <a:pt x="15162" y="20090"/>
                      <a:pt x="14537" y="20387"/>
                      <a:pt x="13928" y="20607"/>
                    </a:cubicBezTo>
                    <a:cubicBezTo>
                      <a:pt x="13215" y="20891"/>
                      <a:pt x="12397" y="21126"/>
                      <a:pt x="11472" y="21314"/>
                    </a:cubicBezTo>
                    <a:cubicBezTo>
                      <a:pt x="10545" y="21506"/>
                      <a:pt x="9460" y="21600"/>
                      <a:pt x="8215" y="21600"/>
                    </a:cubicBezTo>
                    <a:cubicBezTo>
                      <a:pt x="5924" y="21600"/>
                      <a:pt x="3984" y="20988"/>
                      <a:pt x="2389" y="19763"/>
                    </a:cubicBezTo>
                    <a:cubicBezTo>
                      <a:pt x="797" y="18536"/>
                      <a:pt x="0" y="16974"/>
                      <a:pt x="0" y="15075"/>
                    </a:cubicBezTo>
                    <a:cubicBezTo>
                      <a:pt x="0" y="13519"/>
                      <a:pt x="413" y="12259"/>
                      <a:pt x="1240" y="11298"/>
                    </a:cubicBezTo>
                    <a:cubicBezTo>
                      <a:pt x="2067" y="10334"/>
                      <a:pt x="3247" y="9578"/>
                      <a:pt x="4780" y="9026"/>
                    </a:cubicBezTo>
                    <a:cubicBezTo>
                      <a:pt x="6327" y="8475"/>
                      <a:pt x="8185" y="8101"/>
                      <a:pt x="10357" y="7905"/>
                    </a:cubicBezTo>
                    <a:cubicBezTo>
                      <a:pt x="12527" y="7709"/>
                      <a:pt x="14853" y="7562"/>
                      <a:pt x="17343" y="7464"/>
                    </a:cubicBezTo>
                    <a:lnTo>
                      <a:pt x="17343" y="6931"/>
                    </a:lnTo>
                    <a:cubicBezTo>
                      <a:pt x="17343" y="6148"/>
                      <a:pt x="17172" y="5497"/>
                      <a:pt x="16831" y="4982"/>
                    </a:cubicBezTo>
                    <a:cubicBezTo>
                      <a:pt x="16491" y="4466"/>
                      <a:pt x="16001" y="4063"/>
                      <a:pt x="15364" y="3770"/>
                    </a:cubicBezTo>
                    <a:cubicBezTo>
                      <a:pt x="14756" y="3488"/>
                      <a:pt x="14028" y="3298"/>
                      <a:pt x="13178" y="3198"/>
                    </a:cubicBezTo>
                    <a:cubicBezTo>
                      <a:pt x="12328" y="3101"/>
                      <a:pt x="11441" y="3051"/>
                      <a:pt x="10515" y="3051"/>
                    </a:cubicBezTo>
                    <a:cubicBezTo>
                      <a:pt x="9392" y="3051"/>
                      <a:pt x="8140" y="3170"/>
                      <a:pt x="6761" y="3411"/>
                    </a:cubicBezTo>
                    <a:cubicBezTo>
                      <a:pt x="5378" y="3650"/>
                      <a:pt x="3952" y="3996"/>
                      <a:pt x="2481" y="4449"/>
                    </a:cubicBezTo>
                    <a:lnTo>
                      <a:pt x="2253" y="4449"/>
                    </a:lnTo>
                    <a:lnTo>
                      <a:pt x="2253" y="938"/>
                    </a:lnTo>
                    <a:cubicBezTo>
                      <a:pt x="3087" y="754"/>
                      <a:pt x="4294" y="551"/>
                      <a:pt x="5871" y="331"/>
                    </a:cubicBezTo>
                    <a:cubicBezTo>
                      <a:pt x="7450" y="110"/>
                      <a:pt x="9006" y="0"/>
                      <a:pt x="10537" y="0"/>
                    </a:cubicBezTo>
                    <a:cubicBezTo>
                      <a:pt x="12328" y="0"/>
                      <a:pt x="13888" y="120"/>
                      <a:pt x="15215" y="358"/>
                    </a:cubicBezTo>
                    <a:cubicBezTo>
                      <a:pt x="16545" y="598"/>
                      <a:pt x="17692" y="1005"/>
                      <a:pt x="18664" y="1581"/>
                    </a:cubicBezTo>
                    <a:cubicBezTo>
                      <a:pt x="19621" y="2145"/>
                      <a:pt x="20347" y="2874"/>
                      <a:pt x="20848" y="3770"/>
                    </a:cubicBezTo>
                    <a:cubicBezTo>
                      <a:pt x="21351"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3" name="Shape">
                <a:extLst>
                  <a:ext uri="{FF2B5EF4-FFF2-40B4-BE49-F238E27FC236}">
                    <a16:creationId xmlns:a16="http://schemas.microsoft.com/office/drawing/2014/main" id="{B698DF03-7997-324B-BFA0-78A934BC0DCA}"/>
                  </a:ext>
                </a:extLst>
              </p:cNvPr>
              <p:cNvSpPr/>
              <p:nvPr/>
            </p:nvSpPr>
            <p:spPr>
              <a:xfrm>
                <a:off x="11023600" y="6242050"/>
                <a:ext cx="80599" cy="108119"/>
              </a:xfrm>
              <a:custGeom>
                <a:avLst/>
                <a:gdLst/>
                <a:ahLst/>
                <a:cxnLst>
                  <a:cxn ang="0">
                    <a:pos x="wd2" y="hd2"/>
                  </a:cxn>
                  <a:cxn ang="5400000">
                    <a:pos x="wd2" y="hd2"/>
                  </a:cxn>
                  <a:cxn ang="10800000">
                    <a:pos x="wd2" y="hd2"/>
                  </a:cxn>
                  <a:cxn ang="16200000">
                    <a:pos x="wd2" y="hd2"/>
                  </a:cxn>
                </a:cxnLst>
                <a:rect l="0" t="0" r="r" b="b"/>
                <a:pathLst>
                  <a:path w="21600" h="21600" extrusionOk="0">
                    <a:moveTo>
                      <a:pt x="21600" y="15163"/>
                    </a:moveTo>
                    <a:cubicBezTo>
                      <a:pt x="21600" y="17043"/>
                      <a:pt x="20557" y="18588"/>
                      <a:pt x="18471" y="19793"/>
                    </a:cubicBezTo>
                    <a:cubicBezTo>
                      <a:pt x="16383" y="20999"/>
                      <a:pt x="13535" y="21600"/>
                      <a:pt x="9922" y="21600"/>
                    </a:cubicBezTo>
                    <a:cubicBezTo>
                      <a:pt x="7875" y="21600"/>
                      <a:pt x="6000" y="21419"/>
                      <a:pt x="4293" y="21056"/>
                    </a:cubicBezTo>
                    <a:cubicBezTo>
                      <a:pt x="2585" y="20693"/>
                      <a:pt x="1152" y="20297"/>
                      <a:pt x="0" y="19867"/>
                    </a:cubicBezTo>
                    <a:lnTo>
                      <a:pt x="0" y="15974"/>
                    </a:lnTo>
                    <a:lnTo>
                      <a:pt x="247" y="15974"/>
                    </a:lnTo>
                    <a:cubicBezTo>
                      <a:pt x="1714" y="16799"/>
                      <a:pt x="3348" y="17455"/>
                      <a:pt x="5145" y="17938"/>
                    </a:cubicBezTo>
                    <a:cubicBezTo>
                      <a:pt x="6943" y="18424"/>
                      <a:pt x="8667" y="18668"/>
                      <a:pt x="10318" y="18668"/>
                    </a:cubicBezTo>
                    <a:cubicBezTo>
                      <a:pt x="12363" y="18668"/>
                      <a:pt x="13963" y="18421"/>
                      <a:pt x="15117" y="17930"/>
                    </a:cubicBezTo>
                    <a:cubicBezTo>
                      <a:pt x="16272" y="17438"/>
                      <a:pt x="16851" y="16664"/>
                      <a:pt x="16851" y="15605"/>
                    </a:cubicBezTo>
                    <a:cubicBezTo>
                      <a:pt x="16851" y="14794"/>
                      <a:pt x="16536" y="14178"/>
                      <a:pt x="15908" y="13761"/>
                    </a:cubicBezTo>
                    <a:cubicBezTo>
                      <a:pt x="15281" y="13343"/>
                      <a:pt x="14078" y="12987"/>
                      <a:pt x="12296" y="12691"/>
                    </a:cubicBezTo>
                    <a:cubicBezTo>
                      <a:pt x="11638" y="12580"/>
                      <a:pt x="10776" y="12451"/>
                      <a:pt x="9711" y="12304"/>
                    </a:cubicBezTo>
                    <a:cubicBezTo>
                      <a:pt x="8647" y="12156"/>
                      <a:pt x="7678" y="11997"/>
                      <a:pt x="6803" y="11825"/>
                    </a:cubicBezTo>
                    <a:cubicBezTo>
                      <a:pt x="4379" y="11345"/>
                      <a:pt x="2659" y="10641"/>
                      <a:pt x="1646" y="9712"/>
                    </a:cubicBezTo>
                    <a:cubicBezTo>
                      <a:pt x="632" y="8784"/>
                      <a:pt x="123" y="7644"/>
                      <a:pt x="123" y="6291"/>
                    </a:cubicBezTo>
                    <a:cubicBezTo>
                      <a:pt x="123" y="5442"/>
                      <a:pt x="359" y="4643"/>
                      <a:pt x="827" y="3893"/>
                    </a:cubicBezTo>
                    <a:cubicBezTo>
                      <a:pt x="1297" y="3143"/>
                      <a:pt x="2010" y="2472"/>
                      <a:pt x="2969" y="1882"/>
                    </a:cubicBezTo>
                    <a:cubicBezTo>
                      <a:pt x="3893" y="1304"/>
                      <a:pt x="5069" y="845"/>
                      <a:pt x="6495" y="508"/>
                    </a:cubicBezTo>
                    <a:cubicBezTo>
                      <a:pt x="7920" y="170"/>
                      <a:pt x="9518" y="0"/>
                      <a:pt x="11284" y="0"/>
                    </a:cubicBezTo>
                    <a:cubicBezTo>
                      <a:pt x="12931" y="0"/>
                      <a:pt x="14603" y="151"/>
                      <a:pt x="16294" y="453"/>
                    </a:cubicBezTo>
                    <a:cubicBezTo>
                      <a:pt x="17985" y="754"/>
                      <a:pt x="19391" y="1119"/>
                      <a:pt x="20512" y="1551"/>
                    </a:cubicBezTo>
                    <a:lnTo>
                      <a:pt x="20512" y="5257"/>
                    </a:lnTo>
                    <a:lnTo>
                      <a:pt x="20264" y="5257"/>
                    </a:lnTo>
                    <a:cubicBezTo>
                      <a:pt x="19077" y="4606"/>
                      <a:pt x="17631" y="4055"/>
                      <a:pt x="15935" y="3606"/>
                    </a:cubicBezTo>
                    <a:cubicBezTo>
                      <a:pt x="14235" y="3157"/>
                      <a:pt x="12570" y="2934"/>
                      <a:pt x="10936" y="2934"/>
                    </a:cubicBezTo>
                    <a:cubicBezTo>
                      <a:pt x="9237" y="2934"/>
                      <a:pt x="7801" y="3176"/>
                      <a:pt x="6631" y="3662"/>
                    </a:cubicBezTo>
                    <a:cubicBezTo>
                      <a:pt x="5459" y="4148"/>
                      <a:pt x="4875" y="4870"/>
                      <a:pt x="4875" y="5829"/>
                    </a:cubicBezTo>
                    <a:cubicBezTo>
                      <a:pt x="4875" y="6677"/>
                      <a:pt x="5229" y="7316"/>
                      <a:pt x="5939" y="7748"/>
                    </a:cubicBezTo>
                    <a:cubicBezTo>
                      <a:pt x="6631" y="8178"/>
                      <a:pt x="7753" y="8529"/>
                      <a:pt x="9304" y="8798"/>
                    </a:cubicBezTo>
                    <a:cubicBezTo>
                      <a:pt x="10158" y="8947"/>
                      <a:pt x="11122" y="9094"/>
                      <a:pt x="12186" y="9242"/>
                    </a:cubicBezTo>
                    <a:cubicBezTo>
                      <a:pt x="13249" y="9390"/>
                      <a:pt x="14136" y="9524"/>
                      <a:pt x="14844" y="9647"/>
                    </a:cubicBezTo>
                    <a:cubicBezTo>
                      <a:pt x="17007" y="10016"/>
                      <a:pt x="18674" y="10650"/>
                      <a:pt x="19843" y="11547"/>
                    </a:cubicBezTo>
                    <a:cubicBezTo>
                      <a:pt x="21016" y="12458"/>
                      <a:pt x="21600" y="13662"/>
                      <a:pt x="21600" y="15163"/>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4" name="Shape">
                <a:extLst>
                  <a:ext uri="{FF2B5EF4-FFF2-40B4-BE49-F238E27FC236}">
                    <a16:creationId xmlns:a16="http://schemas.microsoft.com/office/drawing/2014/main" id="{084B6973-7F39-8741-894A-32859414C682}"/>
                  </a:ext>
                </a:extLst>
              </p:cNvPr>
              <p:cNvSpPr/>
              <p:nvPr/>
            </p:nvSpPr>
            <p:spPr>
              <a:xfrm>
                <a:off x="11125200" y="6242050"/>
                <a:ext cx="150487"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5"/>
                    </a:lnTo>
                    <a:cubicBezTo>
                      <a:pt x="19109" y="8731"/>
                      <a:pt x="19080" y="7859"/>
                      <a:pt x="19023" y="7019"/>
                    </a:cubicBezTo>
                    <a:cubicBezTo>
                      <a:pt x="18966" y="6179"/>
                      <a:pt x="18844" y="5507"/>
                      <a:pt x="18659" y="5004"/>
                    </a:cubicBezTo>
                    <a:cubicBezTo>
                      <a:pt x="18455" y="4467"/>
                      <a:pt x="18164" y="4058"/>
                      <a:pt x="17784" y="3782"/>
                    </a:cubicBezTo>
                    <a:cubicBezTo>
                      <a:pt x="17405" y="3508"/>
                      <a:pt x="16857" y="3368"/>
                      <a:pt x="16140" y="3368"/>
                    </a:cubicBezTo>
                    <a:cubicBezTo>
                      <a:pt x="15443" y="3368"/>
                      <a:pt x="14745" y="3616"/>
                      <a:pt x="14047" y="4113"/>
                    </a:cubicBezTo>
                    <a:cubicBezTo>
                      <a:pt x="13349" y="4606"/>
                      <a:pt x="12651" y="5238"/>
                      <a:pt x="11953" y="6003"/>
                    </a:cubicBezTo>
                    <a:cubicBezTo>
                      <a:pt x="11979" y="6291"/>
                      <a:pt x="12001" y="6625"/>
                      <a:pt x="12020" y="7008"/>
                    </a:cubicBezTo>
                    <a:cubicBezTo>
                      <a:pt x="12037" y="7392"/>
                      <a:pt x="12046" y="7771"/>
                      <a:pt x="12046" y="8147"/>
                    </a:cubicBezTo>
                    <a:lnTo>
                      <a:pt x="12046" y="21600"/>
                    </a:lnTo>
                    <a:lnTo>
                      <a:pt x="9555" y="21600"/>
                    </a:lnTo>
                    <a:lnTo>
                      <a:pt x="9555" y="9635"/>
                    </a:lnTo>
                    <a:cubicBezTo>
                      <a:pt x="9555" y="8707"/>
                      <a:pt x="9525" y="7824"/>
                      <a:pt x="9468" y="6989"/>
                    </a:cubicBezTo>
                    <a:cubicBezTo>
                      <a:pt x="9411" y="6156"/>
                      <a:pt x="9289" y="5488"/>
                      <a:pt x="9104" y="4987"/>
                    </a:cubicBezTo>
                    <a:cubicBezTo>
                      <a:pt x="8900" y="4447"/>
                      <a:pt x="8609" y="4042"/>
                      <a:pt x="8229" y="3773"/>
                    </a:cubicBezTo>
                    <a:cubicBezTo>
                      <a:pt x="7849" y="3504"/>
                      <a:pt x="7301" y="3368"/>
                      <a:pt x="6586" y="3368"/>
                    </a:cubicBezTo>
                    <a:cubicBezTo>
                      <a:pt x="5905" y="3368"/>
                      <a:pt x="5223" y="3607"/>
                      <a:pt x="4539" y="4083"/>
                    </a:cubicBezTo>
                    <a:cubicBezTo>
                      <a:pt x="3853" y="4560"/>
                      <a:pt x="3171" y="5169"/>
                      <a:pt x="2490" y="5908"/>
                    </a:cubicBezTo>
                    <a:lnTo>
                      <a:pt x="2490" y="21600"/>
                    </a:lnTo>
                    <a:lnTo>
                      <a:pt x="0" y="21600"/>
                    </a:lnTo>
                    <a:lnTo>
                      <a:pt x="0" y="584"/>
                    </a:lnTo>
                    <a:lnTo>
                      <a:pt x="2490" y="584"/>
                    </a:lnTo>
                    <a:lnTo>
                      <a:pt x="2490" y="2917"/>
                    </a:lnTo>
                    <a:cubicBezTo>
                      <a:pt x="3268" y="2002"/>
                      <a:pt x="4044" y="1287"/>
                      <a:pt x="4816" y="771"/>
                    </a:cubicBezTo>
                    <a:cubicBezTo>
                      <a:pt x="5590" y="258"/>
                      <a:pt x="6414" y="0"/>
                      <a:pt x="7288" y="0"/>
                    </a:cubicBezTo>
                    <a:cubicBezTo>
                      <a:pt x="8295" y="0"/>
                      <a:pt x="9150" y="302"/>
                      <a:pt x="9853" y="903"/>
                    </a:cubicBezTo>
                    <a:cubicBezTo>
                      <a:pt x="10555" y="1505"/>
                      <a:pt x="11079" y="2339"/>
                      <a:pt x="11424" y="3406"/>
                    </a:cubicBezTo>
                    <a:cubicBezTo>
                      <a:pt x="12431" y="2202"/>
                      <a:pt x="13349" y="1333"/>
                      <a:pt x="14179" y="800"/>
                    </a:cubicBezTo>
                    <a:cubicBezTo>
                      <a:pt x="15009" y="267"/>
                      <a:pt x="15898" y="0"/>
                      <a:pt x="16843" y="0"/>
                    </a:cubicBezTo>
                    <a:cubicBezTo>
                      <a:pt x="18468" y="0"/>
                      <a:pt x="19668" y="700"/>
                      <a:pt x="20442" y="2098"/>
                    </a:cubicBezTo>
                    <a:cubicBezTo>
                      <a:pt x="21214" y="3496"/>
                      <a:pt x="21600" y="5450"/>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5" name="Shape">
                <a:extLst>
                  <a:ext uri="{FF2B5EF4-FFF2-40B4-BE49-F238E27FC236}">
                    <a16:creationId xmlns:a16="http://schemas.microsoft.com/office/drawing/2014/main" id="{5CB7EEF4-2E94-E344-8645-0E953D7CCA16}"/>
                  </a:ext>
                </a:extLst>
              </p:cNvPr>
              <p:cNvSpPr/>
              <p:nvPr/>
            </p:nvSpPr>
            <p:spPr>
              <a:xfrm>
                <a:off x="11296650" y="6242050"/>
                <a:ext cx="87615"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40" y="10319"/>
                      <a:pt x="14502" y="10411"/>
                      <a:pt x="12733" y="10534"/>
                    </a:cubicBezTo>
                    <a:cubicBezTo>
                      <a:pt x="10967" y="10657"/>
                      <a:pt x="9566" y="10835"/>
                      <a:pt x="8535" y="11066"/>
                    </a:cubicBezTo>
                    <a:cubicBezTo>
                      <a:pt x="7307" y="11350"/>
                      <a:pt x="6312" y="11788"/>
                      <a:pt x="5553" y="12381"/>
                    </a:cubicBezTo>
                    <a:cubicBezTo>
                      <a:pt x="4795" y="12976"/>
                      <a:pt x="4416" y="13794"/>
                      <a:pt x="4416" y="14835"/>
                    </a:cubicBezTo>
                    <a:cubicBezTo>
                      <a:pt x="4416" y="16012"/>
                      <a:pt x="4856" y="16898"/>
                      <a:pt x="5736" y="17491"/>
                    </a:cubicBezTo>
                    <a:cubicBezTo>
                      <a:pt x="6616" y="18087"/>
                      <a:pt x="7959" y="18384"/>
                      <a:pt x="9764" y="18384"/>
                    </a:cubicBezTo>
                    <a:cubicBezTo>
                      <a:pt x="11266" y="18384"/>
                      <a:pt x="12639" y="18147"/>
                      <a:pt x="13885" y="17675"/>
                    </a:cubicBezTo>
                    <a:cubicBezTo>
                      <a:pt x="15129" y="17204"/>
                      <a:pt x="16283" y="16637"/>
                      <a:pt x="17345" y="15975"/>
                    </a:cubicBezTo>
                    <a:moveTo>
                      <a:pt x="21600" y="21031"/>
                    </a:moveTo>
                    <a:lnTo>
                      <a:pt x="17345" y="21031"/>
                    </a:lnTo>
                    <a:lnTo>
                      <a:pt x="17345" y="18843"/>
                    </a:lnTo>
                    <a:cubicBezTo>
                      <a:pt x="16967" y="19051"/>
                      <a:pt x="16452" y="19343"/>
                      <a:pt x="15807" y="19716"/>
                    </a:cubicBezTo>
                    <a:cubicBezTo>
                      <a:pt x="15162" y="20090"/>
                      <a:pt x="14537" y="20387"/>
                      <a:pt x="13929" y="20607"/>
                    </a:cubicBezTo>
                    <a:cubicBezTo>
                      <a:pt x="13217" y="20891"/>
                      <a:pt x="12398" y="21126"/>
                      <a:pt x="11471" y="21314"/>
                    </a:cubicBezTo>
                    <a:cubicBezTo>
                      <a:pt x="10546" y="21506"/>
                      <a:pt x="9461" y="21600"/>
                      <a:pt x="8217" y="21600"/>
                    </a:cubicBezTo>
                    <a:cubicBezTo>
                      <a:pt x="5923" y="21600"/>
                      <a:pt x="3982" y="20988"/>
                      <a:pt x="2391" y="19763"/>
                    </a:cubicBezTo>
                    <a:cubicBezTo>
                      <a:pt x="796" y="18536"/>
                      <a:pt x="0" y="16974"/>
                      <a:pt x="0" y="15075"/>
                    </a:cubicBezTo>
                    <a:cubicBezTo>
                      <a:pt x="0" y="13519"/>
                      <a:pt x="412" y="12259"/>
                      <a:pt x="1240" y="11298"/>
                    </a:cubicBezTo>
                    <a:cubicBezTo>
                      <a:pt x="2067" y="10334"/>
                      <a:pt x="3247" y="9578"/>
                      <a:pt x="4780" y="9026"/>
                    </a:cubicBezTo>
                    <a:cubicBezTo>
                      <a:pt x="6326" y="8475"/>
                      <a:pt x="8186" y="8101"/>
                      <a:pt x="10355" y="7905"/>
                    </a:cubicBezTo>
                    <a:cubicBezTo>
                      <a:pt x="12526" y="7709"/>
                      <a:pt x="14855" y="7562"/>
                      <a:pt x="17345" y="7464"/>
                    </a:cubicBezTo>
                    <a:lnTo>
                      <a:pt x="17345" y="6931"/>
                    </a:lnTo>
                    <a:cubicBezTo>
                      <a:pt x="17345" y="6148"/>
                      <a:pt x="17174" y="5497"/>
                      <a:pt x="16831" y="4982"/>
                    </a:cubicBezTo>
                    <a:cubicBezTo>
                      <a:pt x="16491" y="4466"/>
                      <a:pt x="16001" y="4063"/>
                      <a:pt x="15364" y="3770"/>
                    </a:cubicBezTo>
                    <a:cubicBezTo>
                      <a:pt x="14756" y="3488"/>
                      <a:pt x="14026" y="3298"/>
                      <a:pt x="13179" y="3198"/>
                    </a:cubicBezTo>
                    <a:cubicBezTo>
                      <a:pt x="12329" y="3101"/>
                      <a:pt x="11442" y="3051"/>
                      <a:pt x="10516" y="3051"/>
                    </a:cubicBezTo>
                    <a:cubicBezTo>
                      <a:pt x="9392" y="3051"/>
                      <a:pt x="8139" y="3170"/>
                      <a:pt x="6760" y="3411"/>
                    </a:cubicBezTo>
                    <a:cubicBezTo>
                      <a:pt x="5379" y="3650"/>
                      <a:pt x="3952" y="3996"/>
                      <a:pt x="2480" y="4449"/>
                    </a:cubicBezTo>
                    <a:lnTo>
                      <a:pt x="2253" y="4449"/>
                    </a:lnTo>
                    <a:lnTo>
                      <a:pt x="2253" y="938"/>
                    </a:lnTo>
                    <a:cubicBezTo>
                      <a:pt x="3088" y="754"/>
                      <a:pt x="4293" y="551"/>
                      <a:pt x="5873" y="331"/>
                    </a:cubicBezTo>
                    <a:cubicBezTo>
                      <a:pt x="7450" y="110"/>
                      <a:pt x="9006" y="0"/>
                      <a:pt x="10538" y="0"/>
                    </a:cubicBezTo>
                    <a:cubicBezTo>
                      <a:pt x="12329" y="0"/>
                      <a:pt x="13887" y="120"/>
                      <a:pt x="15215" y="358"/>
                    </a:cubicBezTo>
                    <a:cubicBezTo>
                      <a:pt x="16544" y="598"/>
                      <a:pt x="17692" y="1005"/>
                      <a:pt x="18664" y="1581"/>
                    </a:cubicBezTo>
                    <a:cubicBezTo>
                      <a:pt x="19621" y="2145"/>
                      <a:pt x="20349"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6" name="Shape">
                <a:extLst>
                  <a:ext uri="{FF2B5EF4-FFF2-40B4-BE49-F238E27FC236}">
                    <a16:creationId xmlns:a16="http://schemas.microsoft.com/office/drawing/2014/main" id="{A6122795-0086-A443-A8C8-724DDA9A50AD}"/>
                  </a:ext>
                </a:extLst>
              </p:cNvPr>
              <p:cNvSpPr/>
              <p:nvPr/>
            </p:nvSpPr>
            <p:spPr>
              <a:xfrm>
                <a:off x="1141095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4" y="7762"/>
                      <a:pt x="17044" y="6915"/>
                    </a:cubicBezTo>
                    <a:cubicBezTo>
                      <a:pt x="16905" y="6069"/>
                      <a:pt x="16652" y="5407"/>
                      <a:pt x="16282" y="4929"/>
                    </a:cubicBezTo>
                    <a:cubicBezTo>
                      <a:pt x="15895" y="4403"/>
                      <a:pt x="15338" y="4012"/>
                      <a:pt x="14616" y="3753"/>
                    </a:cubicBezTo>
                    <a:cubicBezTo>
                      <a:pt x="13890" y="3496"/>
                      <a:pt x="12950" y="3368"/>
                      <a:pt x="11795" y="3368"/>
                    </a:cubicBezTo>
                    <a:cubicBezTo>
                      <a:pt x="10605" y="3368"/>
                      <a:pt x="9364" y="3607"/>
                      <a:pt x="8071" y="4083"/>
                    </a:cubicBezTo>
                    <a:cubicBezTo>
                      <a:pt x="6776" y="4560"/>
                      <a:pt x="5533" y="5169"/>
                      <a:pt x="4348" y="5908"/>
                    </a:cubicBezTo>
                    <a:lnTo>
                      <a:pt x="4348" y="21600"/>
                    </a:lnTo>
                    <a:lnTo>
                      <a:pt x="0" y="21600"/>
                    </a:lnTo>
                    <a:lnTo>
                      <a:pt x="0" y="584"/>
                    </a:lnTo>
                    <a:lnTo>
                      <a:pt x="4348" y="584"/>
                    </a:lnTo>
                    <a:lnTo>
                      <a:pt x="4348" y="2917"/>
                    </a:lnTo>
                    <a:cubicBezTo>
                      <a:pt x="5703" y="2002"/>
                      <a:pt x="7108" y="1287"/>
                      <a:pt x="8556" y="771"/>
                    </a:cubicBezTo>
                    <a:cubicBezTo>
                      <a:pt x="10005" y="258"/>
                      <a:pt x="11493" y="0"/>
                      <a:pt x="13020" y="0"/>
                    </a:cubicBezTo>
                    <a:cubicBezTo>
                      <a:pt x="15810" y="0"/>
                      <a:pt x="17939" y="683"/>
                      <a:pt x="19403" y="2051"/>
                    </a:cubicBezTo>
                    <a:cubicBezTo>
                      <a:pt x="20868"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7" name="Shape">
                <a:extLst>
                  <a:ext uri="{FF2B5EF4-FFF2-40B4-BE49-F238E27FC236}">
                    <a16:creationId xmlns:a16="http://schemas.microsoft.com/office/drawing/2014/main" id="{4D6D398E-B4BD-154A-B557-8DA83ED7FA7F}"/>
                  </a:ext>
                </a:extLst>
              </p:cNvPr>
              <p:cNvSpPr/>
              <p:nvPr/>
            </p:nvSpPr>
            <p:spPr>
              <a:xfrm>
                <a:off x="11525250" y="6210300"/>
                <a:ext cx="19575" cy="138401"/>
              </a:xfrm>
              <a:custGeom>
                <a:avLst/>
                <a:gdLst/>
                <a:ahLst/>
                <a:cxnLst>
                  <a:cxn ang="0">
                    <a:pos x="wd2" y="hd2"/>
                  </a:cxn>
                  <a:cxn ang="5400000">
                    <a:pos x="wd2" y="hd2"/>
                  </a:cxn>
                  <a:cxn ang="10800000">
                    <a:pos x="wd2" y="hd2"/>
                  </a:cxn>
                  <a:cxn ang="16200000">
                    <a:pos x="wd2" y="hd2"/>
                  </a:cxn>
                </a:cxnLst>
                <a:rect l="0" t="0" r="r" b="b"/>
                <a:pathLst>
                  <a:path w="21600" h="21600" extrusionOk="0">
                    <a:moveTo>
                      <a:pt x="20373" y="21600"/>
                    </a:moveTo>
                    <a:lnTo>
                      <a:pt x="1220" y="21600"/>
                    </a:lnTo>
                    <a:lnTo>
                      <a:pt x="1220" y="5504"/>
                    </a:lnTo>
                    <a:lnTo>
                      <a:pt x="20373" y="5504"/>
                    </a:lnTo>
                    <a:cubicBezTo>
                      <a:pt x="20373" y="5504"/>
                      <a:pt x="20373" y="21600"/>
                      <a:pt x="20373" y="21600"/>
                    </a:cubicBezTo>
                    <a:close/>
                    <a:moveTo>
                      <a:pt x="21600" y="2810"/>
                    </a:moveTo>
                    <a:lnTo>
                      <a:pt x="0" y="2810"/>
                    </a:lnTo>
                    <a:lnTo>
                      <a:pt x="0" y="0"/>
                    </a:lnTo>
                    <a:lnTo>
                      <a:pt x="21600" y="0"/>
                    </a:lnTo>
                    <a:cubicBezTo>
                      <a:pt x="21600" y="0"/>
                      <a:pt x="21600" y="2810"/>
                      <a:pt x="21600" y="281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8" name="Shape">
                <a:extLst>
                  <a:ext uri="{FF2B5EF4-FFF2-40B4-BE49-F238E27FC236}">
                    <a16:creationId xmlns:a16="http://schemas.microsoft.com/office/drawing/2014/main" id="{4EF432B3-CB99-E44F-B2D9-9787CA2FC5DF}"/>
                  </a:ext>
                </a:extLst>
              </p:cNvPr>
              <p:cNvSpPr/>
              <p:nvPr/>
            </p:nvSpPr>
            <p:spPr>
              <a:xfrm>
                <a:off x="11569700" y="6242050"/>
                <a:ext cx="87622"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39" y="10319"/>
                      <a:pt x="14501" y="10411"/>
                      <a:pt x="12732" y="10534"/>
                    </a:cubicBezTo>
                    <a:cubicBezTo>
                      <a:pt x="10967" y="10657"/>
                      <a:pt x="9565" y="10835"/>
                      <a:pt x="8534" y="11066"/>
                    </a:cubicBezTo>
                    <a:cubicBezTo>
                      <a:pt x="7305" y="11350"/>
                      <a:pt x="6313" y="11788"/>
                      <a:pt x="5554" y="12381"/>
                    </a:cubicBezTo>
                    <a:cubicBezTo>
                      <a:pt x="4794" y="12976"/>
                      <a:pt x="4415" y="13794"/>
                      <a:pt x="4415" y="14835"/>
                    </a:cubicBezTo>
                    <a:cubicBezTo>
                      <a:pt x="4415" y="16012"/>
                      <a:pt x="4855" y="16898"/>
                      <a:pt x="5734" y="17491"/>
                    </a:cubicBezTo>
                    <a:cubicBezTo>
                      <a:pt x="6615" y="18087"/>
                      <a:pt x="7955" y="18384"/>
                      <a:pt x="9764" y="18384"/>
                    </a:cubicBezTo>
                    <a:cubicBezTo>
                      <a:pt x="11267" y="18384"/>
                      <a:pt x="12640" y="18147"/>
                      <a:pt x="13884" y="17675"/>
                    </a:cubicBezTo>
                    <a:cubicBezTo>
                      <a:pt x="15126" y="17204"/>
                      <a:pt x="16281" y="16637"/>
                      <a:pt x="17345" y="15975"/>
                    </a:cubicBezTo>
                    <a:moveTo>
                      <a:pt x="21600" y="21031"/>
                    </a:moveTo>
                    <a:lnTo>
                      <a:pt x="17345" y="21031"/>
                    </a:lnTo>
                    <a:lnTo>
                      <a:pt x="17345" y="18843"/>
                    </a:lnTo>
                    <a:cubicBezTo>
                      <a:pt x="16964" y="19051"/>
                      <a:pt x="16451" y="19343"/>
                      <a:pt x="15807" y="19716"/>
                    </a:cubicBezTo>
                    <a:cubicBezTo>
                      <a:pt x="15162" y="20090"/>
                      <a:pt x="14536" y="20387"/>
                      <a:pt x="13930" y="20607"/>
                    </a:cubicBezTo>
                    <a:cubicBezTo>
                      <a:pt x="13216" y="20891"/>
                      <a:pt x="12397" y="21126"/>
                      <a:pt x="11472" y="21314"/>
                    </a:cubicBezTo>
                    <a:cubicBezTo>
                      <a:pt x="10545" y="21506"/>
                      <a:pt x="9460" y="21600"/>
                      <a:pt x="8218" y="21600"/>
                    </a:cubicBezTo>
                    <a:cubicBezTo>
                      <a:pt x="5924" y="21600"/>
                      <a:pt x="3981" y="20988"/>
                      <a:pt x="2389" y="19763"/>
                    </a:cubicBezTo>
                    <a:cubicBezTo>
                      <a:pt x="795" y="18536"/>
                      <a:pt x="0" y="16974"/>
                      <a:pt x="0" y="15075"/>
                    </a:cubicBezTo>
                    <a:cubicBezTo>
                      <a:pt x="0" y="13519"/>
                      <a:pt x="412" y="12259"/>
                      <a:pt x="1240" y="11298"/>
                    </a:cubicBezTo>
                    <a:cubicBezTo>
                      <a:pt x="2067" y="10334"/>
                      <a:pt x="3247" y="9578"/>
                      <a:pt x="4778" y="9026"/>
                    </a:cubicBezTo>
                    <a:cubicBezTo>
                      <a:pt x="6327" y="8475"/>
                      <a:pt x="8185" y="8101"/>
                      <a:pt x="10355" y="7905"/>
                    </a:cubicBezTo>
                    <a:cubicBezTo>
                      <a:pt x="12526" y="7709"/>
                      <a:pt x="14855" y="7562"/>
                      <a:pt x="17345" y="7464"/>
                    </a:cubicBezTo>
                    <a:lnTo>
                      <a:pt x="17345" y="6931"/>
                    </a:lnTo>
                    <a:cubicBezTo>
                      <a:pt x="17345" y="6148"/>
                      <a:pt x="17172" y="5497"/>
                      <a:pt x="16830" y="4982"/>
                    </a:cubicBezTo>
                    <a:cubicBezTo>
                      <a:pt x="16490" y="4466"/>
                      <a:pt x="16000" y="4063"/>
                      <a:pt x="15363" y="3770"/>
                    </a:cubicBezTo>
                    <a:cubicBezTo>
                      <a:pt x="14755" y="3488"/>
                      <a:pt x="14027" y="3298"/>
                      <a:pt x="13178" y="3198"/>
                    </a:cubicBezTo>
                    <a:cubicBezTo>
                      <a:pt x="12328" y="3101"/>
                      <a:pt x="11439" y="3051"/>
                      <a:pt x="10515" y="3051"/>
                    </a:cubicBezTo>
                    <a:cubicBezTo>
                      <a:pt x="9393" y="3051"/>
                      <a:pt x="8140" y="3170"/>
                      <a:pt x="6761" y="3411"/>
                    </a:cubicBezTo>
                    <a:cubicBezTo>
                      <a:pt x="5380" y="3650"/>
                      <a:pt x="3953" y="3996"/>
                      <a:pt x="2481" y="4449"/>
                    </a:cubicBezTo>
                    <a:lnTo>
                      <a:pt x="2251" y="4449"/>
                    </a:lnTo>
                    <a:lnTo>
                      <a:pt x="2251" y="938"/>
                    </a:lnTo>
                    <a:cubicBezTo>
                      <a:pt x="3087" y="754"/>
                      <a:pt x="4294" y="551"/>
                      <a:pt x="5871" y="331"/>
                    </a:cubicBezTo>
                    <a:cubicBezTo>
                      <a:pt x="7450" y="110"/>
                      <a:pt x="9006" y="0"/>
                      <a:pt x="10537" y="0"/>
                    </a:cubicBezTo>
                    <a:cubicBezTo>
                      <a:pt x="12328" y="0"/>
                      <a:pt x="13888" y="120"/>
                      <a:pt x="15215" y="358"/>
                    </a:cubicBezTo>
                    <a:cubicBezTo>
                      <a:pt x="16541" y="598"/>
                      <a:pt x="17692" y="1005"/>
                      <a:pt x="18663" y="1581"/>
                    </a:cubicBezTo>
                    <a:cubicBezTo>
                      <a:pt x="19618" y="2145"/>
                      <a:pt x="20348"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9" name="Shape">
                <a:extLst>
                  <a:ext uri="{FF2B5EF4-FFF2-40B4-BE49-F238E27FC236}">
                    <a16:creationId xmlns:a16="http://schemas.microsoft.com/office/drawing/2014/main" id="{CAE954B7-66F0-3D42-B566-0FD8AD3D9569}"/>
                  </a:ext>
                </a:extLst>
              </p:cNvPr>
              <p:cNvSpPr/>
              <p:nvPr/>
            </p:nvSpPr>
            <p:spPr>
              <a:xfrm>
                <a:off x="1168400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2" y="7762"/>
                      <a:pt x="17045" y="6915"/>
                    </a:cubicBezTo>
                    <a:cubicBezTo>
                      <a:pt x="16906" y="6069"/>
                      <a:pt x="16651" y="5407"/>
                      <a:pt x="16280" y="4929"/>
                    </a:cubicBezTo>
                    <a:cubicBezTo>
                      <a:pt x="15895" y="4403"/>
                      <a:pt x="15340" y="4012"/>
                      <a:pt x="14616" y="3753"/>
                    </a:cubicBezTo>
                    <a:cubicBezTo>
                      <a:pt x="13890" y="3496"/>
                      <a:pt x="12952" y="3368"/>
                      <a:pt x="11794" y="3368"/>
                    </a:cubicBezTo>
                    <a:cubicBezTo>
                      <a:pt x="10607" y="3368"/>
                      <a:pt x="9366" y="3607"/>
                      <a:pt x="8069" y="4083"/>
                    </a:cubicBezTo>
                    <a:cubicBezTo>
                      <a:pt x="6776" y="4560"/>
                      <a:pt x="5535" y="5169"/>
                      <a:pt x="4350" y="5908"/>
                    </a:cubicBezTo>
                    <a:lnTo>
                      <a:pt x="4350" y="21600"/>
                    </a:lnTo>
                    <a:lnTo>
                      <a:pt x="0" y="21600"/>
                    </a:lnTo>
                    <a:lnTo>
                      <a:pt x="0" y="584"/>
                    </a:lnTo>
                    <a:lnTo>
                      <a:pt x="4350" y="584"/>
                    </a:lnTo>
                    <a:lnTo>
                      <a:pt x="4350" y="2917"/>
                    </a:lnTo>
                    <a:cubicBezTo>
                      <a:pt x="5703" y="2002"/>
                      <a:pt x="7107" y="1287"/>
                      <a:pt x="8556" y="771"/>
                    </a:cubicBezTo>
                    <a:cubicBezTo>
                      <a:pt x="10005" y="258"/>
                      <a:pt x="11491" y="0"/>
                      <a:pt x="13019" y="0"/>
                    </a:cubicBezTo>
                    <a:cubicBezTo>
                      <a:pt x="15810" y="0"/>
                      <a:pt x="17938" y="683"/>
                      <a:pt x="19404" y="2051"/>
                    </a:cubicBezTo>
                    <a:cubicBezTo>
                      <a:pt x="20866"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0" name="Shape">
                <a:extLst>
                  <a:ext uri="{FF2B5EF4-FFF2-40B4-BE49-F238E27FC236}">
                    <a16:creationId xmlns:a16="http://schemas.microsoft.com/office/drawing/2014/main" id="{D8F999DD-D457-5C40-B837-DBA0E0190D8F}"/>
                  </a:ext>
                </a:extLst>
              </p:cNvPr>
              <p:cNvSpPr/>
              <p:nvPr/>
            </p:nvSpPr>
            <p:spPr>
              <a:xfrm>
                <a:off x="10807700" y="6400800"/>
                <a:ext cx="122523" cy="142656"/>
              </a:xfrm>
              <a:custGeom>
                <a:avLst/>
                <a:gdLst/>
                <a:ahLst/>
                <a:cxnLst>
                  <a:cxn ang="0">
                    <a:pos x="wd2" y="hd2"/>
                  </a:cxn>
                  <a:cxn ang="5400000">
                    <a:pos x="wd2" y="hd2"/>
                  </a:cxn>
                  <a:cxn ang="10800000">
                    <a:pos x="wd2" y="hd2"/>
                  </a:cxn>
                  <a:cxn ang="16200000">
                    <a:pos x="wd2" y="hd2"/>
                  </a:cxn>
                </a:cxnLst>
                <a:rect l="0" t="0" r="r" b="b"/>
                <a:pathLst>
                  <a:path w="21600" h="21600" extrusionOk="0">
                    <a:moveTo>
                      <a:pt x="21600" y="19656"/>
                    </a:moveTo>
                    <a:cubicBezTo>
                      <a:pt x="20275" y="20178"/>
                      <a:pt x="18831" y="20633"/>
                      <a:pt x="17261" y="21018"/>
                    </a:cubicBezTo>
                    <a:cubicBezTo>
                      <a:pt x="15694" y="21405"/>
                      <a:pt x="14178" y="21600"/>
                      <a:pt x="12713" y="21600"/>
                    </a:cubicBezTo>
                    <a:cubicBezTo>
                      <a:pt x="10824" y="21600"/>
                      <a:pt x="9094" y="21375"/>
                      <a:pt x="7521" y="20929"/>
                    </a:cubicBezTo>
                    <a:cubicBezTo>
                      <a:pt x="5946" y="20481"/>
                      <a:pt x="4606" y="19810"/>
                      <a:pt x="3501" y="18916"/>
                    </a:cubicBezTo>
                    <a:cubicBezTo>
                      <a:pt x="2383" y="18011"/>
                      <a:pt x="1519" y="16881"/>
                      <a:pt x="912" y="15525"/>
                    </a:cubicBezTo>
                    <a:cubicBezTo>
                      <a:pt x="304" y="14168"/>
                      <a:pt x="0" y="12582"/>
                      <a:pt x="0" y="10765"/>
                    </a:cubicBezTo>
                    <a:cubicBezTo>
                      <a:pt x="0" y="7438"/>
                      <a:pt x="1132" y="4811"/>
                      <a:pt x="3394" y="2887"/>
                    </a:cubicBezTo>
                    <a:cubicBezTo>
                      <a:pt x="5657" y="963"/>
                      <a:pt x="8764" y="0"/>
                      <a:pt x="12713" y="0"/>
                    </a:cubicBezTo>
                    <a:cubicBezTo>
                      <a:pt x="14091" y="0"/>
                      <a:pt x="15499" y="142"/>
                      <a:pt x="16936" y="426"/>
                    </a:cubicBezTo>
                    <a:cubicBezTo>
                      <a:pt x="18375" y="711"/>
                      <a:pt x="19924" y="1193"/>
                      <a:pt x="21584" y="1873"/>
                    </a:cubicBezTo>
                    <a:lnTo>
                      <a:pt x="21584" y="5159"/>
                    </a:lnTo>
                    <a:lnTo>
                      <a:pt x="21291" y="5159"/>
                    </a:lnTo>
                    <a:cubicBezTo>
                      <a:pt x="20955" y="4936"/>
                      <a:pt x="20467" y="4641"/>
                      <a:pt x="19826" y="4277"/>
                    </a:cubicBezTo>
                    <a:cubicBezTo>
                      <a:pt x="19186" y="3915"/>
                      <a:pt x="18557" y="3612"/>
                      <a:pt x="17937" y="3369"/>
                    </a:cubicBezTo>
                    <a:cubicBezTo>
                      <a:pt x="17189" y="3081"/>
                      <a:pt x="16339" y="2841"/>
                      <a:pt x="15391" y="2648"/>
                    </a:cubicBezTo>
                    <a:cubicBezTo>
                      <a:pt x="14441" y="2458"/>
                      <a:pt x="13364" y="2363"/>
                      <a:pt x="12160" y="2363"/>
                    </a:cubicBezTo>
                    <a:cubicBezTo>
                      <a:pt x="9447" y="2363"/>
                      <a:pt x="7301" y="3111"/>
                      <a:pt x="5723" y="4606"/>
                    </a:cubicBezTo>
                    <a:cubicBezTo>
                      <a:pt x="4143" y="6103"/>
                      <a:pt x="3354" y="8127"/>
                      <a:pt x="3354" y="10681"/>
                    </a:cubicBezTo>
                    <a:cubicBezTo>
                      <a:pt x="3354" y="13374"/>
                      <a:pt x="4178" y="15468"/>
                      <a:pt x="5827" y="16965"/>
                    </a:cubicBezTo>
                    <a:cubicBezTo>
                      <a:pt x="7477" y="18460"/>
                      <a:pt x="9723" y="19208"/>
                      <a:pt x="12566" y="19208"/>
                    </a:cubicBezTo>
                    <a:cubicBezTo>
                      <a:pt x="13608" y="19208"/>
                      <a:pt x="14646" y="19120"/>
                      <a:pt x="15684" y="18943"/>
                    </a:cubicBezTo>
                    <a:cubicBezTo>
                      <a:pt x="16720" y="18766"/>
                      <a:pt x="17628" y="18538"/>
                      <a:pt x="18410" y="18258"/>
                    </a:cubicBezTo>
                    <a:lnTo>
                      <a:pt x="18410" y="13156"/>
                    </a:lnTo>
                    <a:lnTo>
                      <a:pt x="11916" y="13156"/>
                    </a:lnTo>
                    <a:lnTo>
                      <a:pt x="11916" y="10723"/>
                    </a:lnTo>
                    <a:lnTo>
                      <a:pt x="21600" y="10723"/>
                    </a:lnTo>
                    <a:cubicBezTo>
                      <a:pt x="21600" y="10723"/>
                      <a:pt x="21600" y="19656"/>
                      <a:pt x="21600" y="19656"/>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1" name="Shape">
                <a:extLst>
                  <a:ext uri="{FF2B5EF4-FFF2-40B4-BE49-F238E27FC236}">
                    <a16:creationId xmlns:a16="http://schemas.microsoft.com/office/drawing/2014/main" id="{5852AF64-17DA-874D-AB78-7F412E423B68}"/>
                  </a:ext>
                </a:extLst>
              </p:cNvPr>
              <p:cNvSpPr/>
              <p:nvPr/>
            </p:nvSpPr>
            <p:spPr>
              <a:xfrm>
                <a:off x="10947400" y="6432550"/>
                <a:ext cx="95187" cy="108855"/>
              </a:xfrm>
              <a:custGeom>
                <a:avLst/>
                <a:gdLst/>
                <a:ahLst/>
                <a:cxnLst>
                  <a:cxn ang="0">
                    <a:pos x="wd2" y="hd2"/>
                  </a:cxn>
                  <a:cxn ang="5400000">
                    <a:pos x="wd2" y="hd2"/>
                  </a:cxn>
                  <a:cxn ang="10800000">
                    <a:pos x="wd2" y="hd2"/>
                  </a:cxn>
                  <a:cxn ang="16200000">
                    <a:pos x="wd2" y="hd2"/>
                  </a:cxn>
                </a:cxnLst>
                <a:rect l="0" t="0" r="r" b="b"/>
                <a:pathLst>
                  <a:path w="21600" h="21600" extrusionOk="0">
                    <a:moveTo>
                      <a:pt x="17536" y="10809"/>
                    </a:moveTo>
                    <a:cubicBezTo>
                      <a:pt x="17536" y="8159"/>
                      <a:pt x="16942" y="6189"/>
                      <a:pt x="15755" y="4900"/>
                    </a:cubicBezTo>
                    <a:cubicBezTo>
                      <a:pt x="14568" y="3613"/>
                      <a:pt x="12918" y="2968"/>
                      <a:pt x="10811" y="2968"/>
                    </a:cubicBezTo>
                    <a:cubicBezTo>
                      <a:pt x="8674" y="2968"/>
                      <a:pt x="7013" y="3613"/>
                      <a:pt x="5834" y="4900"/>
                    </a:cubicBezTo>
                    <a:cubicBezTo>
                      <a:pt x="4654" y="6189"/>
                      <a:pt x="4064" y="8159"/>
                      <a:pt x="4064" y="10809"/>
                    </a:cubicBezTo>
                    <a:cubicBezTo>
                      <a:pt x="4064" y="13375"/>
                      <a:pt x="4658" y="15319"/>
                      <a:pt x="5846" y="16645"/>
                    </a:cubicBezTo>
                    <a:cubicBezTo>
                      <a:pt x="7032" y="17970"/>
                      <a:pt x="8688" y="18632"/>
                      <a:pt x="10811" y="18632"/>
                    </a:cubicBezTo>
                    <a:cubicBezTo>
                      <a:pt x="12907" y="18632"/>
                      <a:pt x="14551" y="17977"/>
                      <a:pt x="15744" y="16662"/>
                    </a:cubicBezTo>
                    <a:cubicBezTo>
                      <a:pt x="16939" y="15350"/>
                      <a:pt x="17536" y="13398"/>
                      <a:pt x="17536" y="10809"/>
                    </a:cubicBezTo>
                    <a:moveTo>
                      <a:pt x="21600" y="10809"/>
                    </a:moveTo>
                    <a:cubicBezTo>
                      <a:pt x="21600" y="14144"/>
                      <a:pt x="20623" y="16776"/>
                      <a:pt x="18667" y="18706"/>
                    </a:cubicBezTo>
                    <a:cubicBezTo>
                      <a:pt x="16712" y="20636"/>
                      <a:pt x="14093" y="21600"/>
                      <a:pt x="10811" y="21600"/>
                    </a:cubicBezTo>
                    <a:cubicBezTo>
                      <a:pt x="7502" y="21600"/>
                      <a:pt x="4872" y="20636"/>
                      <a:pt x="2923" y="18706"/>
                    </a:cubicBezTo>
                    <a:cubicBezTo>
                      <a:pt x="974" y="16776"/>
                      <a:pt x="0" y="14144"/>
                      <a:pt x="0" y="10809"/>
                    </a:cubicBezTo>
                    <a:cubicBezTo>
                      <a:pt x="0" y="7475"/>
                      <a:pt x="974" y="4840"/>
                      <a:pt x="2923" y="2904"/>
                    </a:cubicBezTo>
                    <a:cubicBezTo>
                      <a:pt x="4872" y="969"/>
                      <a:pt x="7502" y="0"/>
                      <a:pt x="10811" y="0"/>
                    </a:cubicBezTo>
                    <a:cubicBezTo>
                      <a:pt x="14093" y="0"/>
                      <a:pt x="16712" y="969"/>
                      <a:pt x="18667" y="2904"/>
                    </a:cubicBezTo>
                    <a:cubicBezTo>
                      <a:pt x="20623" y="4840"/>
                      <a:pt x="21600" y="7475"/>
                      <a:pt x="21600" y="1080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2" name="Shape">
                <a:extLst>
                  <a:ext uri="{FF2B5EF4-FFF2-40B4-BE49-F238E27FC236}">
                    <a16:creationId xmlns:a16="http://schemas.microsoft.com/office/drawing/2014/main" id="{DAA0E899-B579-BA4C-9FEB-20DA8C75B696}"/>
                  </a:ext>
                </a:extLst>
              </p:cNvPr>
              <p:cNvSpPr/>
              <p:nvPr/>
            </p:nvSpPr>
            <p:spPr>
              <a:xfrm>
                <a:off x="11055350" y="6438900"/>
                <a:ext cx="100644"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44" y="21600"/>
                    </a:lnTo>
                    <a:lnTo>
                      <a:pt x="8898" y="21600"/>
                    </a:lnTo>
                    <a:lnTo>
                      <a:pt x="0" y="0"/>
                    </a:lnTo>
                    <a:lnTo>
                      <a:pt x="4043" y="0"/>
                    </a:lnTo>
                    <a:lnTo>
                      <a:pt x="10899" y="17191"/>
                    </a:lnTo>
                    <a:lnTo>
                      <a:pt x="17696" y="0"/>
                    </a:lnTo>
                    <a:cubicBezTo>
                      <a:pt x="17696" y="0"/>
                      <a:pt x="21600" y="0"/>
                      <a:pt x="21600" y="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3" name="Shape">
                <a:extLst>
                  <a:ext uri="{FF2B5EF4-FFF2-40B4-BE49-F238E27FC236}">
                    <a16:creationId xmlns:a16="http://schemas.microsoft.com/office/drawing/2014/main" id="{86224D0B-C180-7649-9068-B55BC3A3B9E4}"/>
                  </a:ext>
                </a:extLst>
              </p:cNvPr>
              <p:cNvSpPr/>
              <p:nvPr/>
            </p:nvSpPr>
            <p:spPr>
              <a:xfrm>
                <a:off x="11163300" y="6432550"/>
                <a:ext cx="93617"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9" y="6739"/>
                      <a:pt x="17158" y="5336"/>
                      <a:pt x="16117" y="4342"/>
                    </a:cubicBezTo>
                    <a:cubicBezTo>
                      <a:pt x="15072" y="3349"/>
                      <a:pt x="13484" y="2851"/>
                      <a:pt x="11354" y="2851"/>
                    </a:cubicBezTo>
                    <a:cubicBezTo>
                      <a:pt x="9209" y="2851"/>
                      <a:pt x="7503" y="3398"/>
                      <a:pt x="6231" y="4489"/>
                    </a:cubicBezTo>
                    <a:cubicBezTo>
                      <a:pt x="4960" y="5580"/>
                      <a:pt x="4238" y="6937"/>
                      <a:pt x="4069" y="8556"/>
                    </a:cubicBezTo>
                    <a:cubicBezTo>
                      <a:pt x="4069" y="8556"/>
                      <a:pt x="17702" y="8556"/>
                      <a:pt x="17702" y="8556"/>
                    </a:cubicBezTo>
                    <a:close/>
                    <a:moveTo>
                      <a:pt x="21600" y="11204"/>
                    </a:moveTo>
                    <a:lnTo>
                      <a:pt x="4069" y="11204"/>
                    </a:lnTo>
                    <a:cubicBezTo>
                      <a:pt x="4069" y="12467"/>
                      <a:pt x="4289" y="13569"/>
                      <a:pt x="4729" y="14508"/>
                    </a:cubicBezTo>
                    <a:cubicBezTo>
                      <a:pt x="5168" y="15445"/>
                      <a:pt x="5772" y="16215"/>
                      <a:pt x="6540" y="16816"/>
                    </a:cubicBezTo>
                    <a:cubicBezTo>
                      <a:pt x="7279" y="17406"/>
                      <a:pt x="8156" y="17846"/>
                      <a:pt x="9171" y="18141"/>
                    </a:cubicBezTo>
                    <a:cubicBezTo>
                      <a:pt x="10186" y="18435"/>
                      <a:pt x="11304" y="18582"/>
                      <a:pt x="12526" y="18582"/>
                    </a:cubicBezTo>
                    <a:cubicBezTo>
                      <a:pt x="14146" y="18582"/>
                      <a:pt x="15775" y="18303"/>
                      <a:pt x="17415" y="17746"/>
                    </a:cubicBezTo>
                    <a:cubicBezTo>
                      <a:pt x="19055" y="17187"/>
                      <a:pt x="20224" y="16639"/>
                      <a:pt x="20919" y="16099"/>
                    </a:cubicBezTo>
                    <a:lnTo>
                      <a:pt x="21132" y="16099"/>
                    </a:lnTo>
                    <a:lnTo>
                      <a:pt x="21132" y="19871"/>
                    </a:lnTo>
                    <a:cubicBezTo>
                      <a:pt x="19783" y="20361"/>
                      <a:pt x="18406" y="20772"/>
                      <a:pt x="16998" y="21103"/>
                    </a:cubicBezTo>
                    <a:cubicBezTo>
                      <a:pt x="15593" y="21434"/>
                      <a:pt x="14114" y="21600"/>
                      <a:pt x="12569" y="21600"/>
                    </a:cubicBezTo>
                    <a:cubicBezTo>
                      <a:pt x="8619" y="21600"/>
                      <a:pt x="5538" y="20677"/>
                      <a:pt x="3324" y="18830"/>
                    </a:cubicBezTo>
                    <a:cubicBezTo>
                      <a:pt x="1108" y="16984"/>
                      <a:pt x="0" y="14362"/>
                      <a:pt x="0" y="10965"/>
                    </a:cubicBezTo>
                    <a:cubicBezTo>
                      <a:pt x="0" y="7605"/>
                      <a:pt x="1061" y="4937"/>
                      <a:pt x="3184" y="2963"/>
                    </a:cubicBezTo>
                    <a:cubicBezTo>
                      <a:pt x="5308" y="987"/>
                      <a:pt x="8101" y="0"/>
                      <a:pt x="11568" y="0"/>
                    </a:cubicBezTo>
                    <a:cubicBezTo>
                      <a:pt x="14776" y="0"/>
                      <a:pt x="17252" y="809"/>
                      <a:pt x="18990" y="2427"/>
                    </a:cubicBezTo>
                    <a:cubicBezTo>
                      <a:pt x="20731"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4" name="Shape">
                <a:extLst>
                  <a:ext uri="{FF2B5EF4-FFF2-40B4-BE49-F238E27FC236}">
                    <a16:creationId xmlns:a16="http://schemas.microsoft.com/office/drawing/2014/main" id="{4C213B1E-C357-5849-A84B-4E9313E93AC6}"/>
                  </a:ext>
                </a:extLst>
              </p:cNvPr>
              <p:cNvSpPr/>
              <p:nvPr/>
            </p:nvSpPr>
            <p:spPr>
              <a:xfrm>
                <a:off x="11277600" y="6438900"/>
                <a:ext cx="64352"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3965"/>
                    </a:moveTo>
                    <a:lnTo>
                      <a:pt x="21288" y="3965"/>
                    </a:lnTo>
                    <a:cubicBezTo>
                      <a:pt x="20423" y="3835"/>
                      <a:pt x="19579" y="3743"/>
                      <a:pt x="18765" y="3684"/>
                    </a:cubicBezTo>
                    <a:cubicBezTo>
                      <a:pt x="17948" y="3626"/>
                      <a:pt x="16983" y="3598"/>
                      <a:pt x="15867" y="3598"/>
                    </a:cubicBezTo>
                    <a:cubicBezTo>
                      <a:pt x="14070" y="3598"/>
                      <a:pt x="12335" y="3845"/>
                      <a:pt x="10661" y="4342"/>
                    </a:cubicBezTo>
                    <a:cubicBezTo>
                      <a:pt x="8985" y="4838"/>
                      <a:pt x="7376" y="5480"/>
                      <a:pt x="5824" y="6266"/>
                    </a:cubicBezTo>
                    <a:lnTo>
                      <a:pt x="5824" y="21600"/>
                    </a:lnTo>
                    <a:lnTo>
                      <a:pt x="0" y="21600"/>
                    </a:lnTo>
                    <a:lnTo>
                      <a:pt x="0" y="0"/>
                    </a:lnTo>
                    <a:lnTo>
                      <a:pt x="5824" y="0"/>
                    </a:lnTo>
                    <a:lnTo>
                      <a:pt x="5824" y="3191"/>
                    </a:lnTo>
                    <a:cubicBezTo>
                      <a:pt x="8139" y="2031"/>
                      <a:pt x="10179" y="1209"/>
                      <a:pt x="11947" y="726"/>
                    </a:cubicBezTo>
                    <a:cubicBezTo>
                      <a:pt x="13714" y="242"/>
                      <a:pt x="15516" y="0"/>
                      <a:pt x="17355" y="0"/>
                    </a:cubicBezTo>
                    <a:cubicBezTo>
                      <a:pt x="18366" y="0"/>
                      <a:pt x="19099" y="17"/>
                      <a:pt x="19555" y="49"/>
                    </a:cubicBezTo>
                    <a:cubicBezTo>
                      <a:pt x="20009" y="81"/>
                      <a:pt x="20692" y="144"/>
                      <a:pt x="21600" y="233"/>
                    </a:cubicBezTo>
                    <a:cubicBezTo>
                      <a:pt x="21600" y="233"/>
                      <a:pt x="21600" y="3965"/>
                      <a:pt x="21600" y="3965"/>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5" name="Shape">
                <a:extLst>
                  <a:ext uri="{FF2B5EF4-FFF2-40B4-BE49-F238E27FC236}">
                    <a16:creationId xmlns:a16="http://schemas.microsoft.com/office/drawing/2014/main" id="{FC06B10E-91F2-BE41-9117-A4DB559D8928}"/>
                  </a:ext>
                </a:extLst>
              </p:cNvPr>
              <p:cNvSpPr/>
              <p:nvPr/>
            </p:nvSpPr>
            <p:spPr>
              <a:xfrm>
                <a:off x="1136015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0" y="21600"/>
                    </a:lnTo>
                    <a:lnTo>
                      <a:pt x="17250" y="9633"/>
                    </a:lnTo>
                    <a:cubicBezTo>
                      <a:pt x="17250" y="8668"/>
                      <a:pt x="17182" y="7760"/>
                      <a:pt x="17044" y="6914"/>
                    </a:cubicBezTo>
                    <a:cubicBezTo>
                      <a:pt x="16905" y="6068"/>
                      <a:pt x="16652" y="5406"/>
                      <a:pt x="16280" y="4930"/>
                    </a:cubicBezTo>
                    <a:cubicBezTo>
                      <a:pt x="15895" y="4403"/>
                      <a:pt x="15340" y="4011"/>
                      <a:pt x="14616" y="3753"/>
                    </a:cubicBezTo>
                    <a:cubicBezTo>
                      <a:pt x="13890" y="3497"/>
                      <a:pt x="12950" y="3368"/>
                      <a:pt x="11792" y="3368"/>
                    </a:cubicBezTo>
                    <a:cubicBezTo>
                      <a:pt x="10605" y="3368"/>
                      <a:pt x="9364" y="3606"/>
                      <a:pt x="8069" y="4083"/>
                    </a:cubicBezTo>
                    <a:cubicBezTo>
                      <a:pt x="6776" y="4560"/>
                      <a:pt x="5533" y="5168"/>
                      <a:pt x="4346" y="5908"/>
                    </a:cubicBezTo>
                    <a:lnTo>
                      <a:pt x="4346" y="21600"/>
                    </a:lnTo>
                    <a:lnTo>
                      <a:pt x="0" y="21600"/>
                    </a:lnTo>
                    <a:lnTo>
                      <a:pt x="0" y="582"/>
                    </a:lnTo>
                    <a:lnTo>
                      <a:pt x="4346" y="582"/>
                    </a:lnTo>
                    <a:lnTo>
                      <a:pt x="4346" y="2916"/>
                    </a:lnTo>
                    <a:cubicBezTo>
                      <a:pt x="5702" y="2001"/>
                      <a:pt x="7105" y="1287"/>
                      <a:pt x="8556" y="771"/>
                    </a:cubicBezTo>
                    <a:cubicBezTo>
                      <a:pt x="10005" y="258"/>
                      <a:pt x="11491" y="0"/>
                      <a:pt x="13017" y="0"/>
                    </a:cubicBezTo>
                    <a:cubicBezTo>
                      <a:pt x="15810" y="0"/>
                      <a:pt x="17938" y="683"/>
                      <a:pt x="19403" y="2051"/>
                    </a:cubicBezTo>
                    <a:cubicBezTo>
                      <a:pt x="20866"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6" name="Shape">
                <a:extLst>
                  <a:ext uri="{FF2B5EF4-FFF2-40B4-BE49-F238E27FC236}">
                    <a16:creationId xmlns:a16="http://schemas.microsoft.com/office/drawing/2014/main" id="{0BDF886B-7561-5241-B89F-6FBCC108868E}"/>
                  </a:ext>
                </a:extLst>
              </p:cNvPr>
              <p:cNvSpPr/>
              <p:nvPr/>
            </p:nvSpPr>
            <p:spPr>
              <a:xfrm>
                <a:off x="11474450" y="6432550"/>
                <a:ext cx="150494"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3"/>
                    </a:lnTo>
                    <a:cubicBezTo>
                      <a:pt x="19109" y="8730"/>
                      <a:pt x="19080" y="7859"/>
                      <a:pt x="19023" y="7019"/>
                    </a:cubicBezTo>
                    <a:cubicBezTo>
                      <a:pt x="18965" y="6178"/>
                      <a:pt x="18844" y="5507"/>
                      <a:pt x="18658" y="5004"/>
                    </a:cubicBezTo>
                    <a:cubicBezTo>
                      <a:pt x="18455" y="4465"/>
                      <a:pt x="18163" y="4059"/>
                      <a:pt x="17784" y="3782"/>
                    </a:cubicBezTo>
                    <a:cubicBezTo>
                      <a:pt x="17404" y="3507"/>
                      <a:pt x="16857" y="3368"/>
                      <a:pt x="16141" y="3368"/>
                    </a:cubicBezTo>
                    <a:cubicBezTo>
                      <a:pt x="15443" y="3368"/>
                      <a:pt x="14744" y="3615"/>
                      <a:pt x="14047" y="4111"/>
                    </a:cubicBezTo>
                    <a:cubicBezTo>
                      <a:pt x="13348" y="4606"/>
                      <a:pt x="12651" y="5237"/>
                      <a:pt x="11953" y="6001"/>
                    </a:cubicBezTo>
                    <a:cubicBezTo>
                      <a:pt x="11980" y="6291"/>
                      <a:pt x="12001" y="6625"/>
                      <a:pt x="12019" y="7008"/>
                    </a:cubicBezTo>
                    <a:cubicBezTo>
                      <a:pt x="12036" y="7392"/>
                      <a:pt x="12046" y="7771"/>
                      <a:pt x="12046" y="8147"/>
                    </a:cubicBezTo>
                    <a:lnTo>
                      <a:pt x="12046" y="21600"/>
                    </a:lnTo>
                    <a:lnTo>
                      <a:pt x="9555" y="21600"/>
                    </a:lnTo>
                    <a:lnTo>
                      <a:pt x="9555" y="9633"/>
                    </a:lnTo>
                    <a:cubicBezTo>
                      <a:pt x="9555" y="8705"/>
                      <a:pt x="9526" y="7824"/>
                      <a:pt x="9469" y="6989"/>
                    </a:cubicBezTo>
                    <a:cubicBezTo>
                      <a:pt x="9410" y="6155"/>
                      <a:pt x="9289" y="5488"/>
                      <a:pt x="9104" y="4987"/>
                    </a:cubicBezTo>
                    <a:cubicBezTo>
                      <a:pt x="8901" y="4447"/>
                      <a:pt x="8609" y="4042"/>
                      <a:pt x="8230" y="3773"/>
                    </a:cubicBezTo>
                    <a:cubicBezTo>
                      <a:pt x="7850" y="3502"/>
                      <a:pt x="7302" y="3368"/>
                      <a:pt x="6587" y="3368"/>
                    </a:cubicBezTo>
                    <a:cubicBezTo>
                      <a:pt x="5906" y="3368"/>
                      <a:pt x="5223" y="3606"/>
                      <a:pt x="4539" y="4083"/>
                    </a:cubicBezTo>
                    <a:cubicBezTo>
                      <a:pt x="3854" y="4560"/>
                      <a:pt x="3171" y="5168"/>
                      <a:pt x="2491" y="5908"/>
                    </a:cubicBezTo>
                    <a:lnTo>
                      <a:pt x="2491" y="21600"/>
                    </a:lnTo>
                    <a:lnTo>
                      <a:pt x="0" y="21600"/>
                    </a:lnTo>
                    <a:lnTo>
                      <a:pt x="0" y="582"/>
                    </a:lnTo>
                    <a:lnTo>
                      <a:pt x="2491" y="582"/>
                    </a:lnTo>
                    <a:lnTo>
                      <a:pt x="2491" y="2916"/>
                    </a:lnTo>
                    <a:cubicBezTo>
                      <a:pt x="3268" y="2001"/>
                      <a:pt x="4044" y="1287"/>
                      <a:pt x="4818" y="771"/>
                    </a:cubicBezTo>
                    <a:cubicBezTo>
                      <a:pt x="5590" y="258"/>
                      <a:pt x="6414" y="0"/>
                      <a:pt x="7289" y="0"/>
                    </a:cubicBezTo>
                    <a:cubicBezTo>
                      <a:pt x="8295" y="0"/>
                      <a:pt x="9150" y="302"/>
                      <a:pt x="9852" y="903"/>
                    </a:cubicBezTo>
                    <a:cubicBezTo>
                      <a:pt x="10555" y="1505"/>
                      <a:pt x="11078" y="2340"/>
                      <a:pt x="11422" y="3406"/>
                    </a:cubicBezTo>
                    <a:cubicBezTo>
                      <a:pt x="12430" y="2201"/>
                      <a:pt x="13348" y="1333"/>
                      <a:pt x="14180" y="800"/>
                    </a:cubicBezTo>
                    <a:cubicBezTo>
                      <a:pt x="15010" y="267"/>
                      <a:pt x="15898" y="0"/>
                      <a:pt x="16843" y="0"/>
                    </a:cubicBezTo>
                    <a:cubicBezTo>
                      <a:pt x="18468" y="0"/>
                      <a:pt x="19667" y="699"/>
                      <a:pt x="20441" y="2098"/>
                    </a:cubicBezTo>
                    <a:cubicBezTo>
                      <a:pt x="21214" y="3497"/>
                      <a:pt x="21600" y="5450"/>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7" name="Shape">
                <a:extLst>
                  <a:ext uri="{FF2B5EF4-FFF2-40B4-BE49-F238E27FC236}">
                    <a16:creationId xmlns:a16="http://schemas.microsoft.com/office/drawing/2014/main" id="{D84ABE51-E34C-394F-BFE0-FB15DF56BEB3}"/>
                  </a:ext>
                </a:extLst>
              </p:cNvPr>
              <p:cNvSpPr/>
              <p:nvPr/>
            </p:nvSpPr>
            <p:spPr>
              <a:xfrm>
                <a:off x="11645900" y="6432550"/>
                <a:ext cx="93624"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8" y="6739"/>
                      <a:pt x="17159" y="5336"/>
                      <a:pt x="16114" y="4342"/>
                    </a:cubicBezTo>
                    <a:cubicBezTo>
                      <a:pt x="15071" y="3349"/>
                      <a:pt x="13484" y="2851"/>
                      <a:pt x="11353" y="2851"/>
                    </a:cubicBezTo>
                    <a:cubicBezTo>
                      <a:pt x="9208" y="2851"/>
                      <a:pt x="7502" y="3398"/>
                      <a:pt x="6230" y="4489"/>
                    </a:cubicBezTo>
                    <a:cubicBezTo>
                      <a:pt x="4959" y="5580"/>
                      <a:pt x="4241" y="6937"/>
                      <a:pt x="4067" y="8556"/>
                    </a:cubicBezTo>
                    <a:cubicBezTo>
                      <a:pt x="4067" y="8556"/>
                      <a:pt x="17702" y="8556"/>
                      <a:pt x="17702" y="8556"/>
                    </a:cubicBezTo>
                    <a:close/>
                    <a:moveTo>
                      <a:pt x="21600" y="11204"/>
                    </a:moveTo>
                    <a:lnTo>
                      <a:pt x="4067" y="11204"/>
                    </a:lnTo>
                    <a:cubicBezTo>
                      <a:pt x="4067" y="12467"/>
                      <a:pt x="4288" y="13569"/>
                      <a:pt x="4729" y="14508"/>
                    </a:cubicBezTo>
                    <a:cubicBezTo>
                      <a:pt x="5169" y="15445"/>
                      <a:pt x="5773" y="16215"/>
                      <a:pt x="6541" y="16816"/>
                    </a:cubicBezTo>
                    <a:cubicBezTo>
                      <a:pt x="7276" y="17406"/>
                      <a:pt x="8156" y="17846"/>
                      <a:pt x="9170" y="18141"/>
                    </a:cubicBezTo>
                    <a:cubicBezTo>
                      <a:pt x="10185" y="18435"/>
                      <a:pt x="11303" y="18582"/>
                      <a:pt x="12525" y="18582"/>
                    </a:cubicBezTo>
                    <a:cubicBezTo>
                      <a:pt x="14143" y="18582"/>
                      <a:pt x="15774" y="18303"/>
                      <a:pt x="17414" y="17746"/>
                    </a:cubicBezTo>
                    <a:cubicBezTo>
                      <a:pt x="19055" y="17187"/>
                      <a:pt x="20223" y="16639"/>
                      <a:pt x="20919" y="16099"/>
                    </a:cubicBezTo>
                    <a:lnTo>
                      <a:pt x="21131" y="16099"/>
                    </a:lnTo>
                    <a:lnTo>
                      <a:pt x="21131" y="19871"/>
                    </a:lnTo>
                    <a:cubicBezTo>
                      <a:pt x="19782" y="20361"/>
                      <a:pt x="18404" y="20772"/>
                      <a:pt x="16999" y="21103"/>
                    </a:cubicBezTo>
                    <a:cubicBezTo>
                      <a:pt x="15592" y="21434"/>
                      <a:pt x="14115" y="21600"/>
                      <a:pt x="12566" y="21600"/>
                    </a:cubicBezTo>
                    <a:cubicBezTo>
                      <a:pt x="8620" y="21600"/>
                      <a:pt x="5539" y="20677"/>
                      <a:pt x="3323" y="18830"/>
                    </a:cubicBezTo>
                    <a:cubicBezTo>
                      <a:pt x="1108" y="16984"/>
                      <a:pt x="0" y="14362"/>
                      <a:pt x="0" y="10965"/>
                    </a:cubicBezTo>
                    <a:cubicBezTo>
                      <a:pt x="0" y="7605"/>
                      <a:pt x="1062" y="4937"/>
                      <a:pt x="3185" y="2963"/>
                    </a:cubicBezTo>
                    <a:cubicBezTo>
                      <a:pt x="5307" y="987"/>
                      <a:pt x="8102" y="0"/>
                      <a:pt x="11567" y="0"/>
                    </a:cubicBezTo>
                    <a:cubicBezTo>
                      <a:pt x="14776" y="0"/>
                      <a:pt x="17250" y="809"/>
                      <a:pt x="18990" y="2427"/>
                    </a:cubicBezTo>
                    <a:cubicBezTo>
                      <a:pt x="20730"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8" name="Shape">
                <a:extLst>
                  <a:ext uri="{FF2B5EF4-FFF2-40B4-BE49-F238E27FC236}">
                    <a16:creationId xmlns:a16="http://schemas.microsoft.com/office/drawing/2014/main" id="{8CA9E778-8D8B-B44A-877A-098564C461BD}"/>
                  </a:ext>
                </a:extLst>
              </p:cNvPr>
              <p:cNvSpPr/>
              <p:nvPr/>
            </p:nvSpPr>
            <p:spPr>
              <a:xfrm>
                <a:off x="1176020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3"/>
                    </a:lnTo>
                    <a:cubicBezTo>
                      <a:pt x="17252" y="8668"/>
                      <a:pt x="17184" y="7760"/>
                      <a:pt x="17045" y="6914"/>
                    </a:cubicBezTo>
                    <a:cubicBezTo>
                      <a:pt x="16906" y="6068"/>
                      <a:pt x="16652" y="5406"/>
                      <a:pt x="16283" y="4930"/>
                    </a:cubicBezTo>
                    <a:cubicBezTo>
                      <a:pt x="15896" y="4403"/>
                      <a:pt x="15341" y="4011"/>
                      <a:pt x="14617" y="3753"/>
                    </a:cubicBezTo>
                    <a:cubicBezTo>
                      <a:pt x="13890" y="3497"/>
                      <a:pt x="12952" y="3368"/>
                      <a:pt x="11794" y="3368"/>
                    </a:cubicBezTo>
                    <a:cubicBezTo>
                      <a:pt x="10608" y="3368"/>
                      <a:pt x="9367" y="3606"/>
                      <a:pt x="8071" y="4083"/>
                    </a:cubicBezTo>
                    <a:cubicBezTo>
                      <a:pt x="6776" y="4560"/>
                      <a:pt x="5535" y="5168"/>
                      <a:pt x="4348" y="5908"/>
                    </a:cubicBezTo>
                    <a:lnTo>
                      <a:pt x="4348" y="21600"/>
                    </a:lnTo>
                    <a:lnTo>
                      <a:pt x="0" y="21600"/>
                    </a:lnTo>
                    <a:lnTo>
                      <a:pt x="0" y="582"/>
                    </a:lnTo>
                    <a:lnTo>
                      <a:pt x="4348" y="582"/>
                    </a:lnTo>
                    <a:lnTo>
                      <a:pt x="4348" y="2916"/>
                    </a:lnTo>
                    <a:cubicBezTo>
                      <a:pt x="5705" y="2001"/>
                      <a:pt x="7108" y="1287"/>
                      <a:pt x="8557" y="771"/>
                    </a:cubicBezTo>
                    <a:cubicBezTo>
                      <a:pt x="10005" y="258"/>
                      <a:pt x="11495" y="0"/>
                      <a:pt x="13022" y="0"/>
                    </a:cubicBezTo>
                    <a:cubicBezTo>
                      <a:pt x="15810" y="0"/>
                      <a:pt x="17938" y="683"/>
                      <a:pt x="19403" y="2051"/>
                    </a:cubicBezTo>
                    <a:cubicBezTo>
                      <a:pt x="20868"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9" name="Shape">
                <a:extLst>
                  <a:ext uri="{FF2B5EF4-FFF2-40B4-BE49-F238E27FC236}">
                    <a16:creationId xmlns:a16="http://schemas.microsoft.com/office/drawing/2014/main" id="{59BC37CA-7F91-AD4E-B254-3C32C29A5D73}"/>
                  </a:ext>
                </a:extLst>
              </p:cNvPr>
              <p:cNvSpPr/>
              <p:nvPr/>
            </p:nvSpPr>
            <p:spPr>
              <a:xfrm>
                <a:off x="11868150" y="6407150"/>
                <a:ext cx="64913" cy="134799"/>
              </a:xfrm>
              <a:custGeom>
                <a:avLst/>
                <a:gdLst/>
                <a:ahLst/>
                <a:cxnLst>
                  <a:cxn ang="0">
                    <a:pos x="wd2" y="hd2"/>
                  </a:cxn>
                  <a:cxn ang="5400000">
                    <a:pos x="wd2" y="hd2"/>
                  </a:cxn>
                  <a:cxn ang="10800000">
                    <a:pos x="wd2" y="hd2"/>
                  </a:cxn>
                  <a:cxn ang="16200000">
                    <a:pos x="wd2" y="hd2"/>
                  </a:cxn>
                </a:cxnLst>
                <a:rect l="0" t="0" r="r" b="b"/>
                <a:pathLst>
                  <a:path w="21600" h="21600" extrusionOk="0">
                    <a:moveTo>
                      <a:pt x="21600" y="21127"/>
                    </a:moveTo>
                    <a:cubicBezTo>
                      <a:pt x="20515" y="21264"/>
                      <a:pt x="19332" y="21378"/>
                      <a:pt x="18051" y="21467"/>
                    </a:cubicBezTo>
                    <a:cubicBezTo>
                      <a:pt x="16772" y="21555"/>
                      <a:pt x="15629" y="21600"/>
                      <a:pt x="14626" y="21600"/>
                    </a:cubicBezTo>
                    <a:cubicBezTo>
                      <a:pt x="11124" y="21600"/>
                      <a:pt x="8459" y="21146"/>
                      <a:pt x="6636" y="20238"/>
                    </a:cubicBezTo>
                    <a:cubicBezTo>
                      <a:pt x="4815" y="19332"/>
                      <a:pt x="3904" y="17877"/>
                      <a:pt x="3904" y="15874"/>
                    </a:cubicBezTo>
                    <a:lnTo>
                      <a:pt x="3904" y="7087"/>
                    </a:lnTo>
                    <a:lnTo>
                      <a:pt x="0" y="7087"/>
                    </a:lnTo>
                    <a:lnTo>
                      <a:pt x="0" y="4749"/>
                    </a:lnTo>
                    <a:lnTo>
                      <a:pt x="3904" y="4749"/>
                    </a:lnTo>
                    <a:lnTo>
                      <a:pt x="3904" y="0"/>
                    </a:lnTo>
                    <a:lnTo>
                      <a:pt x="9680" y="0"/>
                    </a:lnTo>
                    <a:lnTo>
                      <a:pt x="9680" y="4749"/>
                    </a:lnTo>
                    <a:lnTo>
                      <a:pt x="21600" y="4749"/>
                    </a:lnTo>
                    <a:lnTo>
                      <a:pt x="21600" y="7087"/>
                    </a:lnTo>
                    <a:lnTo>
                      <a:pt x="9680" y="7087"/>
                    </a:lnTo>
                    <a:lnTo>
                      <a:pt x="9680" y="14617"/>
                    </a:lnTo>
                    <a:cubicBezTo>
                      <a:pt x="9680" y="15485"/>
                      <a:pt x="9720" y="16162"/>
                      <a:pt x="9803" y="16651"/>
                    </a:cubicBezTo>
                    <a:cubicBezTo>
                      <a:pt x="9885" y="17139"/>
                      <a:pt x="10172" y="17595"/>
                      <a:pt x="10665" y="18020"/>
                    </a:cubicBezTo>
                    <a:cubicBezTo>
                      <a:pt x="11113" y="18415"/>
                      <a:pt x="11734" y="18704"/>
                      <a:pt x="12520" y="18886"/>
                    </a:cubicBezTo>
                    <a:cubicBezTo>
                      <a:pt x="13309" y="19068"/>
                      <a:pt x="14513" y="19160"/>
                      <a:pt x="16130" y="19160"/>
                    </a:cubicBezTo>
                    <a:cubicBezTo>
                      <a:pt x="17073" y="19160"/>
                      <a:pt x="18056" y="19092"/>
                      <a:pt x="19080" y="18959"/>
                    </a:cubicBezTo>
                    <a:cubicBezTo>
                      <a:pt x="20106" y="18826"/>
                      <a:pt x="20843" y="18715"/>
                      <a:pt x="21294" y="18626"/>
                    </a:cubicBezTo>
                    <a:lnTo>
                      <a:pt x="21600" y="18626"/>
                    </a:lnTo>
                    <a:cubicBezTo>
                      <a:pt x="21600" y="18626"/>
                      <a:pt x="21600" y="21127"/>
                      <a:pt x="21600" y="21127"/>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grpSp>
      </p:grpSp>
      <p:sp>
        <p:nvSpPr>
          <p:cNvPr id="40" name="Text Placeholder 5"/>
          <p:cNvSpPr txBox="1">
            <a:spLocks/>
          </p:cNvSpPr>
          <p:nvPr/>
        </p:nvSpPr>
        <p:spPr>
          <a:xfrm>
            <a:off x="360005" y="6203588"/>
            <a:ext cx="3113087" cy="40310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Regulation Unit</a:t>
            </a:r>
          </a:p>
          <a:p>
            <a:r>
              <a:rPr lang="en-AU" sz="1200" dirty="0"/>
              <a:t>Department of Health</a:t>
            </a:r>
          </a:p>
        </p:txBody>
      </p:sp>
      <p:pic>
        <p:nvPicPr>
          <p:cNvPr id="3" name="Picture 2">
            <a:extLst>
              <a:ext uri="{FF2B5EF4-FFF2-40B4-BE49-F238E27FC236}">
                <a16:creationId xmlns:a16="http://schemas.microsoft.com/office/drawing/2014/main" id="{2CD3ABAD-AD5C-4653-AF60-1639379020DD}"/>
              </a:ext>
            </a:extLst>
          </p:cNvPr>
          <p:cNvPicPr>
            <a:picLocks noChangeAspect="1"/>
          </p:cNvPicPr>
          <p:nvPr/>
        </p:nvPicPr>
        <p:blipFill>
          <a:blip r:embed="rId5"/>
          <a:stretch>
            <a:fillRect/>
          </a:stretch>
        </p:blipFill>
        <p:spPr>
          <a:xfrm rot="10800000">
            <a:off x="0" y="0"/>
            <a:ext cx="7562088" cy="1440180"/>
          </a:xfrm>
          <a:prstGeom prst="rect">
            <a:avLst/>
          </a:prstGeom>
        </p:spPr>
      </p:pic>
      <p:pic>
        <p:nvPicPr>
          <p:cNvPr id="43" name="Picture 42">
            <a:extLst>
              <a:ext uri="{FF2B5EF4-FFF2-40B4-BE49-F238E27FC236}">
                <a16:creationId xmlns:a16="http://schemas.microsoft.com/office/drawing/2014/main" id="{3975A881-FC4F-4214-83FF-BD51535A3F38}"/>
              </a:ext>
            </a:extLst>
          </p:cNvPr>
          <p:cNvPicPr>
            <a:picLocks noChangeAspect="1"/>
          </p:cNvPicPr>
          <p:nvPr/>
        </p:nvPicPr>
        <p:blipFill rotWithShape="1">
          <a:blip r:embed="rId6"/>
          <a:srcRect b="63944"/>
          <a:stretch/>
        </p:blipFill>
        <p:spPr>
          <a:xfrm rot="5400000">
            <a:off x="8214477" y="896238"/>
            <a:ext cx="4853166" cy="3060699"/>
          </a:xfrm>
          <a:prstGeom prst="rect">
            <a:avLst/>
          </a:prstGeom>
        </p:spPr>
      </p:pic>
    </p:spTree>
    <p:extLst>
      <p:ext uri="{BB962C8B-B14F-4D97-AF65-F5344CB8AC3E}">
        <p14:creationId xmlns:p14="http://schemas.microsoft.com/office/powerpoint/2010/main" val="7786884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91435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66BB1-3C8A-439C-8ED8-AF2011A6F0BD}"/>
              </a:ext>
            </a:extLst>
          </p:cNvPr>
          <p:cNvPicPr>
            <a:picLocks noChangeAspect="1"/>
          </p:cNvPicPr>
          <p:nvPr/>
        </p:nvPicPr>
        <p:blipFill>
          <a:blip r:embed="rId3"/>
          <a:stretch>
            <a:fillRect/>
          </a:stretch>
        </p:blipFill>
        <p:spPr>
          <a:xfrm rot="5400000">
            <a:off x="2673378" y="-2660653"/>
            <a:ext cx="6845278" cy="12192032"/>
          </a:xfrm>
          <a:prstGeom prst="rect">
            <a:avLst/>
          </a:prstGeom>
        </p:spPr>
      </p:pic>
      <p:grpSp>
        <p:nvGrpSpPr>
          <p:cNvPr id="7" name="Group 6">
            <a:extLst>
              <a:ext uri="{FF2B5EF4-FFF2-40B4-BE49-F238E27FC236}">
                <a16:creationId xmlns:a16="http://schemas.microsoft.com/office/drawing/2014/main" id="{F2ED9B40-8DD0-C141-9AF0-5829FB7D7DD7}"/>
              </a:ext>
            </a:extLst>
          </p:cNvPr>
          <p:cNvGrpSpPr/>
          <p:nvPr/>
        </p:nvGrpSpPr>
        <p:grpSpPr>
          <a:xfrm>
            <a:off x="1" y="5458991"/>
            <a:ext cx="12192027" cy="1401500"/>
            <a:chOff x="-1" y="5454650"/>
            <a:chExt cx="12192027" cy="1401500"/>
          </a:xfrm>
        </p:grpSpPr>
        <p:sp>
          <p:nvSpPr>
            <p:cNvPr id="8" name="Shape">
              <a:extLst>
                <a:ext uri="{FF2B5EF4-FFF2-40B4-BE49-F238E27FC236}">
                  <a16:creationId xmlns:a16="http://schemas.microsoft.com/office/drawing/2014/main" id="{7480B33E-2B9D-D34B-8C47-F68769D861AD}"/>
                </a:ext>
              </a:extLst>
            </p:cNvPr>
            <p:cNvSpPr/>
            <p:nvPr/>
          </p:nvSpPr>
          <p:spPr>
            <a:xfrm>
              <a:off x="-1" y="5454650"/>
              <a:ext cx="12192027" cy="1401500"/>
            </a:xfrm>
            <a:custGeom>
              <a:avLst/>
              <a:gdLst/>
              <a:ahLst/>
              <a:cxnLst>
                <a:cxn ang="0">
                  <a:pos x="wd2" y="hd2"/>
                </a:cxn>
                <a:cxn ang="5400000">
                  <a:pos x="wd2" y="hd2"/>
                </a:cxn>
                <a:cxn ang="10800000">
                  <a:pos x="wd2" y="hd2"/>
                </a:cxn>
                <a:cxn ang="16200000">
                  <a:pos x="wd2" y="hd2"/>
                </a:cxn>
              </a:cxnLst>
              <a:rect l="0" t="0" r="r" b="b"/>
              <a:pathLst>
                <a:path w="21600" h="19082" extrusionOk="0">
                  <a:moveTo>
                    <a:pt x="21600" y="19082"/>
                  </a:moveTo>
                  <a:lnTo>
                    <a:pt x="21600" y="4515"/>
                  </a:lnTo>
                  <a:lnTo>
                    <a:pt x="21600" y="4410"/>
                  </a:lnTo>
                  <a:lnTo>
                    <a:pt x="21600" y="3978"/>
                  </a:lnTo>
                  <a:cubicBezTo>
                    <a:pt x="19869" y="1020"/>
                    <a:pt x="15977" y="-2518"/>
                    <a:pt x="10183" y="2577"/>
                  </a:cubicBezTo>
                  <a:cubicBezTo>
                    <a:pt x="3590" y="8375"/>
                    <a:pt x="394" y="3285"/>
                    <a:pt x="0" y="2480"/>
                  </a:cubicBezTo>
                  <a:lnTo>
                    <a:pt x="0" y="2975"/>
                  </a:lnTo>
                  <a:lnTo>
                    <a:pt x="0" y="3080"/>
                  </a:lnTo>
                  <a:lnTo>
                    <a:pt x="0" y="19082"/>
                  </a:lnTo>
                  <a:cubicBezTo>
                    <a:pt x="0" y="19082"/>
                    <a:pt x="21600" y="19082"/>
                    <a:pt x="21600" y="19082"/>
                  </a:cubicBezTo>
                  <a:close/>
                </a:path>
              </a:pathLst>
            </a:cu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p>
          </p:txBody>
        </p:sp>
        <p:sp>
          <p:nvSpPr>
            <p:cNvPr id="9" name="Shape">
              <a:extLst>
                <a:ext uri="{FF2B5EF4-FFF2-40B4-BE49-F238E27FC236}">
                  <a16:creationId xmlns:a16="http://schemas.microsoft.com/office/drawing/2014/main" id="{728E62C5-1B4B-D048-BF45-3C369A24EA60}"/>
                </a:ext>
              </a:extLst>
            </p:cNvPr>
            <p:cNvSpPr/>
            <p:nvPr/>
          </p:nvSpPr>
          <p:spPr>
            <a:xfrm>
              <a:off x="-1" y="5524500"/>
              <a:ext cx="12192027" cy="557844"/>
            </a:xfrm>
            <a:custGeom>
              <a:avLst/>
              <a:gdLst/>
              <a:ahLst/>
              <a:cxnLst>
                <a:cxn ang="0">
                  <a:pos x="wd2" y="hd2"/>
                </a:cxn>
                <a:cxn ang="5400000">
                  <a:pos x="wd2" y="hd2"/>
                </a:cxn>
                <a:cxn ang="10800000">
                  <a:pos x="wd2" y="hd2"/>
                </a:cxn>
                <a:cxn ang="16200000">
                  <a:pos x="wd2" y="hd2"/>
                </a:cxn>
              </a:cxnLst>
              <a:rect l="0" t="0" r="r" b="b"/>
              <a:pathLst>
                <a:path w="21600" h="13478" extrusionOk="0">
                  <a:moveTo>
                    <a:pt x="0" y="4401"/>
                  </a:moveTo>
                  <a:cubicBezTo>
                    <a:pt x="394" y="5829"/>
                    <a:pt x="3590" y="14861"/>
                    <a:pt x="10183" y="4572"/>
                  </a:cubicBezTo>
                  <a:cubicBezTo>
                    <a:pt x="15977" y="-4469"/>
                    <a:pt x="19869" y="1810"/>
                    <a:pt x="21600" y="7058"/>
                  </a:cubicBezTo>
                  <a:lnTo>
                    <a:pt x="21600" y="8012"/>
                  </a:lnTo>
                  <a:cubicBezTo>
                    <a:pt x="19269" y="2363"/>
                    <a:pt x="14829" y="2859"/>
                    <a:pt x="10142" y="10099"/>
                  </a:cubicBezTo>
                  <a:cubicBezTo>
                    <a:pt x="5589" y="17131"/>
                    <a:pt x="1193" y="12007"/>
                    <a:pt x="0" y="5464"/>
                  </a:cubicBezTo>
                  <a:cubicBezTo>
                    <a:pt x="0" y="5464"/>
                    <a:pt x="0" y="4401"/>
                    <a:pt x="0" y="4401"/>
                  </a:cubicBezTo>
                  <a:close/>
                </a:path>
              </a:pathLst>
            </a:custGeom>
            <a:solidFill>
              <a:srgbClr val="006FA6"/>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grpSp>
          <p:nvGrpSpPr>
            <p:cNvPr id="10" name="Group 9">
              <a:extLst>
                <a:ext uri="{FF2B5EF4-FFF2-40B4-BE49-F238E27FC236}">
                  <a16:creationId xmlns:a16="http://schemas.microsoft.com/office/drawing/2014/main" id="{5761CFDD-6131-2D42-958F-C5AF8E0E44FC}"/>
                </a:ext>
              </a:extLst>
            </p:cNvPr>
            <p:cNvGrpSpPr/>
            <p:nvPr/>
          </p:nvGrpSpPr>
          <p:grpSpPr>
            <a:xfrm>
              <a:off x="10058400" y="5911850"/>
              <a:ext cx="1874663" cy="677322"/>
              <a:chOff x="10058400" y="5911850"/>
              <a:chExt cx="1874663" cy="677322"/>
            </a:xfrm>
          </p:grpSpPr>
          <p:sp>
            <p:nvSpPr>
              <p:cNvPr id="11" name="Shape">
                <a:extLst>
                  <a:ext uri="{FF2B5EF4-FFF2-40B4-BE49-F238E27FC236}">
                    <a16:creationId xmlns:a16="http://schemas.microsoft.com/office/drawing/2014/main" id="{1A41696F-1664-7F41-8880-CBE6DCB40AB8}"/>
                  </a:ext>
                </a:extLst>
              </p:cNvPr>
              <p:cNvSpPr/>
              <p:nvPr/>
            </p:nvSpPr>
            <p:spPr>
              <a:xfrm>
                <a:off x="10426700" y="6432550"/>
                <a:ext cx="80985" cy="31110"/>
              </a:xfrm>
              <a:custGeom>
                <a:avLst/>
                <a:gdLst/>
                <a:ahLst/>
                <a:cxnLst>
                  <a:cxn ang="0">
                    <a:pos x="wd2" y="hd2"/>
                  </a:cxn>
                  <a:cxn ang="5400000">
                    <a:pos x="wd2" y="hd2"/>
                  </a:cxn>
                  <a:cxn ang="10800000">
                    <a:pos x="wd2" y="hd2"/>
                  </a:cxn>
                  <a:cxn ang="16200000">
                    <a:pos x="wd2" y="hd2"/>
                  </a:cxn>
                </a:cxnLst>
                <a:rect l="0" t="0" r="r" b="b"/>
                <a:pathLst>
                  <a:path w="21600" h="19542" extrusionOk="0">
                    <a:moveTo>
                      <a:pt x="0" y="0"/>
                    </a:moveTo>
                    <a:cubicBezTo>
                      <a:pt x="7537" y="6308"/>
                      <a:pt x="10956" y="7333"/>
                      <a:pt x="21600" y="5103"/>
                    </a:cubicBezTo>
                    <a:cubicBezTo>
                      <a:pt x="16157" y="11562"/>
                      <a:pt x="18334" y="21600"/>
                      <a:pt x="9606" y="19170"/>
                    </a:cubicBezTo>
                    <a:cubicBezTo>
                      <a:pt x="1458" y="16904"/>
                      <a:pt x="4006" y="10022"/>
                      <a:pt x="0" y="0"/>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2" name="Shape">
                <a:extLst>
                  <a:ext uri="{FF2B5EF4-FFF2-40B4-BE49-F238E27FC236}">
                    <a16:creationId xmlns:a16="http://schemas.microsoft.com/office/drawing/2014/main" id="{CAC7C0F4-C824-9344-BB6D-8A3751CD52F0}"/>
                  </a:ext>
                </a:extLst>
              </p:cNvPr>
              <p:cNvSpPr/>
              <p:nvPr/>
            </p:nvSpPr>
            <p:spPr>
              <a:xfrm>
                <a:off x="10140950" y="6032500"/>
                <a:ext cx="138815" cy="85907"/>
              </a:xfrm>
              <a:custGeom>
                <a:avLst/>
                <a:gdLst/>
                <a:ahLst/>
                <a:cxnLst>
                  <a:cxn ang="0">
                    <a:pos x="wd2" y="hd2"/>
                  </a:cxn>
                  <a:cxn ang="5400000">
                    <a:pos x="wd2" y="hd2"/>
                  </a:cxn>
                  <a:cxn ang="10800000">
                    <a:pos x="wd2" y="hd2"/>
                  </a:cxn>
                  <a:cxn ang="16200000">
                    <a:pos x="wd2" y="hd2"/>
                  </a:cxn>
                </a:cxnLst>
                <a:rect l="0" t="0" r="r" b="b"/>
                <a:pathLst>
                  <a:path w="21600" h="21600" extrusionOk="0">
                    <a:moveTo>
                      <a:pt x="8575" y="21600"/>
                    </a:moveTo>
                    <a:cubicBezTo>
                      <a:pt x="8575" y="21600"/>
                      <a:pt x="8117" y="16415"/>
                      <a:pt x="0" y="0"/>
                    </a:cubicBezTo>
                    <a:cubicBezTo>
                      <a:pt x="11784" y="6785"/>
                      <a:pt x="14535" y="9746"/>
                      <a:pt x="21600" y="19431"/>
                    </a:cubicBezTo>
                    <a:cubicBezTo>
                      <a:pt x="15453" y="19380"/>
                      <a:pt x="8575" y="21600"/>
                      <a:pt x="8575"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3" name="Shape">
                <a:extLst>
                  <a:ext uri="{FF2B5EF4-FFF2-40B4-BE49-F238E27FC236}">
                    <a16:creationId xmlns:a16="http://schemas.microsoft.com/office/drawing/2014/main" id="{CF0D3A03-5BB4-AB45-A0A4-E08D49F7B9C9}"/>
                  </a:ext>
                </a:extLst>
              </p:cNvPr>
              <p:cNvSpPr/>
              <p:nvPr/>
            </p:nvSpPr>
            <p:spPr>
              <a:xfrm>
                <a:off x="10617200" y="5962650"/>
                <a:ext cx="129845" cy="152812"/>
              </a:xfrm>
              <a:custGeom>
                <a:avLst/>
                <a:gdLst/>
                <a:ahLst/>
                <a:cxnLst>
                  <a:cxn ang="0">
                    <a:pos x="wd2" y="hd2"/>
                  </a:cxn>
                  <a:cxn ang="5400000">
                    <a:pos x="wd2" y="hd2"/>
                  </a:cxn>
                  <a:cxn ang="10800000">
                    <a:pos x="wd2" y="hd2"/>
                  </a:cxn>
                  <a:cxn ang="16200000">
                    <a:pos x="wd2" y="hd2"/>
                  </a:cxn>
                </a:cxnLst>
                <a:rect l="0" t="0" r="r" b="b"/>
                <a:pathLst>
                  <a:path w="21600" h="21600" extrusionOk="0">
                    <a:moveTo>
                      <a:pt x="7909" y="21600"/>
                    </a:moveTo>
                    <a:cubicBezTo>
                      <a:pt x="7909" y="21600"/>
                      <a:pt x="10952" y="10340"/>
                      <a:pt x="21600" y="0"/>
                    </a:cubicBezTo>
                    <a:cubicBezTo>
                      <a:pt x="9127" y="4653"/>
                      <a:pt x="2738" y="13744"/>
                      <a:pt x="0" y="20208"/>
                    </a:cubicBezTo>
                    <a:cubicBezTo>
                      <a:pt x="4269" y="21206"/>
                      <a:pt x="7909" y="21600"/>
                      <a:pt x="7909" y="2160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4" name="Shape">
                <a:extLst>
                  <a:ext uri="{FF2B5EF4-FFF2-40B4-BE49-F238E27FC236}">
                    <a16:creationId xmlns:a16="http://schemas.microsoft.com/office/drawing/2014/main" id="{CAE7622F-8C0D-684E-B262-2D4561B2FA12}"/>
                  </a:ext>
                </a:extLst>
              </p:cNvPr>
              <p:cNvSpPr/>
              <p:nvPr/>
            </p:nvSpPr>
            <p:spPr>
              <a:xfrm>
                <a:off x="10363200" y="6235700"/>
                <a:ext cx="75364" cy="67123"/>
              </a:xfrm>
              <a:custGeom>
                <a:avLst/>
                <a:gdLst/>
                <a:ahLst/>
                <a:cxnLst>
                  <a:cxn ang="0">
                    <a:pos x="wd2" y="hd2"/>
                  </a:cxn>
                  <a:cxn ang="5400000">
                    <a:pos x="wd2" y="hd2"/>
                  </a:cxn>
                  <a:cxn ang="10800000">
                    <a:pos x="wd2" y="hd2"/>
                  </a:cxn>
                  <a:cxn ang="16200000">
                    <a:pos x="wd2" y="hd2"/>
                  </a:cxn>
                </a:cxnLst>
                <a:rect l="0" t="0" r="r" b="b"/>
                <a:pathLst>
                  <a:path w="21116" h="21402" extrusionOk="0">
                    <a:moveTo>
                      <a:pt x="17676" y="3061"/>
                    </a:moveTo>
                    <a:cubicBezTo>
                      <a:pt x="18322" y="3508"/>
                      <a:pt x="19241" y="3834"/>
                      <a:pt x="19465" y="4794"/>
                    </a:cubicBezTo>
                    <a:lnTo>
                      <a:pt x="19358" y="4970"/>
                    </a:lnTo>
                    <a:cubicBezTo>
                      <a:pt x="20527" y="10035"/>
                      <a:pt x="21472" y="15663"/>
                      <a:pt x="20984" y="21279"/>
                    </a:cubicBezTo>
                    <a:cubicBezTo>
                      <a:pt x="20879" y="21382"/>
                      <a:pt x="20657" y="21465"/>
                      <a:pt x="20566" y="21339"/>
                    </a:cubicBezTo>
                    <a:cubicBezTo>
                      <a:pt x="13900" y="11744"/>
                      <a:pt x="7359" y="5276"/>
                      <a:pt x="39" y="1149"/>
                    </a:cubicBezTo>
                    <a:cubicBezTo>
                      <a:pt x="-128" y="1054"/>
                      <a:pt x="276" y="699"/>
                      <a:pt x="456" y="669"/>
                    </a:cubicBezTo>
                    <a:lnTo>
                      <a:pt x="3609" y="15"/>
                    </a:lnTo>
                    <a:cubicBezTo>
                      <a:pt x="8462" y="-135"/>
                      <a:pt x="13412" y="878"/>
                      <a:pt x="17676"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5" name="Shape">
                <a:extLst>
                  <a:ext uri="{FF2B5EF4-FFF2-40B4-BE49-F238E27FC236}">
                    <a16:creationId xmlns:a16="http://schemas.microsoft.com/office/drawing/2014/main" id="{F0472501-19A8-E241-8CF7-BD4004C6D12F}"/>
                  </a:ext>
                </a:extLst>
              </p:cNvPr>
              <p:cNvSpPr/>
              <p:nvPr/>
            </p:nvSpPr>
            <p:spPr>
              <a:xfrm>
                <a:off x="10496550" y="6235700"/>
                <a:ext cx="75355" cy="67123"/>
              </a:xfrm>
              <a:custGeom>
                <a:avLst/>
                <a:gdLst/>
                <a:ahLst/>
                <a:cxnLst>
                  <a:cxn ang="0">
                    <a:pos x="wd2" y="hd2"/>
                  </a:cxn>
                  <a:cxn ang="5400000">
                    <a:pos x="wd2" y="hd2"/>
                  </a:cxn>
                  <a:cxn ang="10800000">
                    <a:pos x="wd2" y="hd2"/>
                  </a:cxn>
                  <a:cxn ang="16200000">
                    <a:pos x="wd2" y="hd2"/>
                  </a:cxn>
                </a:cxnLst>
                <a:rect l="0" t="0" r="r" b="b"/>
                <a:pathLst>
                  <a:path w="21118" h="21402" extrusionOk="0">
                    <a:moveTo>
                      <a:pt x="3438" y="3061"/>
                    </a:moveTo>
                    <a:cubicBezTo>
                      <a:pt x="2796" y="3508"/>
                      <a:pt x="1875" y="3834"/>
                      <a:pt x="1653" y="4794"/>
                    </a:cubicBezTo>
                    <a:lnTo>
                      <a:pt x="1758" y="4970"/>
                    </a:lnTo>
                    <a:cubicBezTo>
                      <a:pt x="588" y="10035"/>
                      <a:pt x="-355" y="15663"/>
                      <a:pt x="131" y="21279"/>
                    </a:cubicBezTo>
                    <a:cubicBezTo>
                      <a:pt x="234" y="21382"/>
                      <a:pt x="460" y="21465"/>
                      <a:pt x="548" y="21339"/>
                    </a:cubicBezTo>
                    <a:cubicBezTo>
                      <a:pt x="7217" y="11744"/>
                      <a:pt x="13758" y="5276"/>
                      <a:pt x="21079" y="1149"/>
                    </a:cubicBezTo>
                    <a:cubicBezTo>
                      <a:pt x="21245" y="1054"/>
                      <a:pt x="20844" y="699"/>
                      <a:pt x="20661" y="669"/>
                    </a:cubicBezTo>
                    <a:lnTo>
                      <a:pt x="17509" y="15"/>
                    </a:lnTo>
                    <a:cubicBezTo>
                      <a:pt x="12653" y="-135"/>
                      <a:pt x="7703" y="878"/>
                      <a:pt x="3438" y="3061"/>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6" name="Shape">
                <a:extLst>
                  <a:ext uri="{FF2B5EF4-FFF2-40B4-BE49-F238E27FC236}">
                    <a16:creationId xmlns:a16="http://schemas.microsoft.com/office/drawing/2014/main" id="{9BDF51D4-EB78-CF4A-B4E3-AC49570ECFEC}"/>
                  </a:ext>
                </a:extLst>
              </p:cNvPr>
              <p:cNvSpPr/>
              <p:nvPr/>
            </p:nvSpPr>
            <p:spPr>
              <a:xfrm>
                <a:off x="10058400" y="6134100"/>
                <a:ext cx="339584" cy="370742"/>
              </a:xfrm>
              <a:custGeom>
                <a:avLst/>
                <a:gdLst/>
                <a:ahLst/>
                <a:cxnLst>
                  <a:cxn ang="0">
                    <a:pos x="wd2" y="hd2"/>
                  </a:cxn>
                  <a:cxn ang="5400000">
                    <a:pos x="wd2" y="hd2"/>
                  </a:cxn>
                  <a:cxn ang="10800000">
                    <a:pos x="wd2" y="hd2"/>
                  </a:cxn>
                  <a:cxn ang="16200000">
                    <a:pos x="wd2" y="hd2"/>
                  </a:cxn>
                </a:cxnLst>
                <a:rect l="0" t="0" r="r" b="b"/>
                <a:pathLst>
                  <a:path w="21166" h="21600" extrusionOk="0">
                    <a:moveTo>
                      <a:pt x="15190" y="2876"/>
                    </a:moveTo>
                    <a:cubicBezTo>
                      <a:pt x="15190" y="2876"/>
                      <a:pt x="20365" y="10695"/>
                      <a:pt x="21166" y="16687"/>
                    </a:cubicBezTo>
                    <a:cubicBezTo>
                      <a:pt x="10901" y="15225"/>
                      <a:pt x="5550" y="16580"/>
                      <a:pt x="567" y="21600"/>
                    </a:cubicBezTo>
                    <a:cubicBezTo>
                      <a:pt x="-434" y="16919"/>
                      <a:pt x="77" y="13244"/>
                      <a:pt x="678" y="10997"/>
                    </a:cubicBezTo>
                    <a:cubicBezTo>
                      <a:pt x="3282" y="12495"/>
                      <a:pt x="5776" y="14671"/>
                      <a:pt x="5776" y="14671"/>
                    </a:cubicBezTo>
                    <a:cubicBezTo>
                      <a:pt x="5776" y="14671"/>
                      <a:pt x="3204" y="9541"/>
                      <a:pt x="801" y="7106"/>
                    </a:cubicBezTo>
                    <a:cubicBezTo>
                      <a:pt x="1657" y="4475"/>
                      <a:pt x="3616" y="2186"/>
                      <a:pt x="3616" y="2186"/>
                    </a:cubicBezTo>
                    <a:cubicBezTo>
                      <a:pt x="3616" y="2186"/>
                      <a:pt x="8503" y="4389"/>
                      <a:pt x="11207" y="9395"/>
                    </a:cubicBezTo>
                    <a:cubicBezTo>
                      <a:pt x="10606" y="4527"/>
                      <a:pt x="8964" y="0"/>
                      <a:pt x="8964" y="0"/>
                    </a:cubicBezTo>
                    <a:cubicBezTo>
                      <a:pt x="8964" y="0"/>
                      <a:pt x="11023" y="1442"/>
                      <a:pt x="15190" y="2876"/>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7" name="Shape">
                <a:extLst>
                  <a:ext uri="{FF2B5EF4-FFF2-40B4-BE49-F238E27FC236}">
                    <a16:creationId xmlns:a16="http://schemas.microsoft.com/office/drawing/2014/main" id="{E7214DC4-DA18-CE49-9EA3-5222C181E6D2}"/>
                  </a:ext>
                </a:extLst>
              </p:cNvPr>
              <p:cNvSpPr/>
              <p:nvPr/>
            </p:nvSpPr>
            <p:spPr>
              <a:xfrm>
                <a:off x="10071100" y="6400800"/>
                <a:ext cx="662300" cy="188372"/>
              </a:xfrm>
              <a:custGeom>
                <a:avLst/>
                <a:gdLst/>
                <a:ahLst/>
                <a:cxnLst>
                  <a:cxn ang="0">
                    <a:pos x="wd2" y="hd2"/>
                  </a:cxn>
                  <a:cxn ang="5400000">
                    <a:pos x="wd2" y="hd2"/>
                  </a:cxn>
                  <a:cxn ang="10800000">
                    <a:pos x="wd2" y="hd2"/>
                  </a:cxn>
                  <a:cxn ang="16200000">
                    <a:pos x="wd2" y="hd2"/>
                  </a:cxn>
                </a:cxnLst>
                <a:rect l="0" t="0" r="r" b="b"/>
                <a:pathLst>
                  <a:path w="21600" h="17564" extrusionOk="0">
                    <a:moveTo>
                      <a:pt x="0" y="12126"/>
                    </a:moveTo>
                    <a:cubicBezTo>
                      <a:pt x="0" y="12126"/>
                      <a:pt x="1480" y="6598"/>
                      <a:pt x="4437" y="5781"/>
                    </a:cubicBezTo>
                    <a:cubicBezTo>
                      <a:pt x="9547" y="4369"/>
                      <a:pt x="15789" y="21600"/>
                      <a:pt x="21600" y="0"/>
                    </a:cubicBezTo>
                    <a:cubicBezTo>
                      <a:pt x="21286" y="10488"/>
                      <a:pt x="17643" y="21306"/>
                      <a:pt x="11378" y="16306"/>
                    </a:cubicBezTo>
                    <a:cubicBezTo>
                      <a:pt x="8017" y="13624"/>
                      <a:pt x="6665" y="9365"/>
                      <a:pt x="4056" y="9324"/>
                    </a:cubicBezTo>
                    <a:cubicBezTo>
                      <a:pt x="1590" y="9285"/>
                      <a:pt x="0" y="12126"/>
                      <a:pt x="0" y="12126"/>
                    </a:cubicBezTo>
                  </a:path>
                </a:pathLst>
              </a:custGeom>
              <a:solidFill>
                <a:srgbClr val="0067A5"/>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8" name="Shape">
                <a:extLst>
                  <a:ext uri="{FF2B5EF4-FFF2-40B4-BE49-F238E27FC236}">
                    <a16:creationId xmlns:a16="http://schemas.microsoft.com/office/drawing/2014/main" id="{A23A6108-EB62-BC44-ACB1-B6B339E3D670}"/>
                  </a:ext>
                </a:extLst>
              </p:cNvPr>
              <p:cNvSpPr/>
              <p:nvPr/>
            </p:nvSpPr>
            <p:spPr>
              <a:xfrm>
                <a:off x="10534650" y="6153150"/>
                <a:ext cx="212819" cy="285337"/>
              </a:xfrm>
              <a:custGeom>
                <a:avLst/>
                <a:gdLst/>
                <a:ahLst/>
                <a:cxnLst>
                  <a:cxn ang="0">
                    <a:pos x="wd2" y="hd2"/>
                  </a:cxn>
                  <a:cxn ang="5400000">
                    <a:pos x="wd2" y="hd2"/>
                  </a:cxn>
                  <a:cxn ang="10800000">
                    <a:pos x="wd2" y="hd2"/>
                  </a:cxn>
                  <a:cxn ang="16200000">
                    <a:pos x="wd2" y="hd2"/>
                  </a:cxn>
                </a:cxnLst>
                <a:rect l="0" t="0" r="r" b="b"/>
                <a:pathLst>
                  <a:path w="21600" h="21600" extrusionOk="0">
                    <a:moveTo>
                      <a:pt x="12319" y="0"/>
                    </a:moveTo>
                    <a:cubicBezTo>
                      <a:pt x="10579" y="324"/>
                      <a:pt x="6565" y="2615"/>
                      <a:pt x="6565" y="2615"/>
                    </a:cubicBezTo>
                    <a:cubicBezTo>
                      <a:pt x="6565" y="2615"/>
                      <a:pt x="5080" y="5245"/>
                      <a:pt x="3037" y="11337"/>
                    </a:cubicBezTo>
                    <a:cubicBezTo>
                      <a:pt x="1244" y="16688"/>
                      <a:pt x="0" y="21600"/>
                      <a:pt x="0" y="21600"/>
                    </a:cubicBezTo>
                    <a:cubicBezTo>
                      <a:pt x="0" y="21600"/>
                      <a:pt x="12876" y="21167"/>
                      <a:pt x="18630" y="16874"/>
                    </a:cubicBezTo>
                    <a:cubicBezTo>
                      <a:pt x="16032" y="13691"/>
                      <a:pt x="18816" y="6907"/>
                      <a:pt x="21600" y="4276"/>
                    </a:cubicBezTo>
                    <a:cubicBezTo>
                      <a:pt x="16032" y="5799"/>
                      <a:pt x="11390" y="11613"/>
                      <a:pt x="11390" y="11613"/>
                    </a:cubicBezTo>
                    <a:cubicBezTo>
                      <a:pt x="11390" y="11613"/>
                      <a:pt x="9349" y="4707"/>
                      <a:pt x="12319" y="0"/>
                    </a:cubicBezTo>
                  </a:path>
                </a:pathLst>
              </a:custGeom>
              <a:solidFill>
                <a:srgbClr val="CCBB39"/>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19" name="Shape">
                <a:extLst>
                  <a:ext uri="{FF2B5EF4-FFF2-40B4-BE49-F238E27FC236}">
                    <a16:creationId xmlns:a16="http://schemas.microsoft.com/office/drawing/2014/main" id="{0161CF77-B684-AA4A-B578-DA509166E094}"/>
                  </a:ext>
                </a:extLst>
              </p:cNvPr>
              <p:cNvSpPr/>
              <p:nvPr/>
            </p:nvSpPr>
            <p:spPr>
              <a:xfrm>
                <a:off x="10331450" y="5975350"/>
                <a:ext cx="221767" cy="100705"/>
              </a:xfrm>
              <a:custGeom>
                <a:avLst/>
                <a:gdLst/>
                <a:ahLst/>
                <a:cxnLst>
                  <a:cxn ang="0">
                    <a:pos x="wd2" y="hd2"/>
                  </a:cxn>
                  <a:cxn ang="5400000">
                    <a:pos x="wd2" y="hd2"/>
                  </a:cxn>
                  <a:cxn ang="10800000">
                    <a:pos x="wd2" y="hd2"/>
                  </a:cxn>
                  <a:cxn ang="16200000">
                    <a:pos x="wd2" y="hd2"/>
                  </a:cxn>
                </a:cxnLst>
                <a:rect l="0" t="0" r="r" b="b"/>
                <a:pathLst>
                  <a:path w="21600" h="20819" extrusionOk="0">
                    <a:moveTo>
                      <a:pt x="0" y="20819"/>
                    </a:moveTo>
                    <a:cubicBezTo>
                      <a:pt x="0" y="20819"/>
                      <a:pt x="3965" y="11515"/>
                      <a:pt x="11583" y="10852"/>
                    </a:cubicBezTo>
                    <a:cubicBezTo>
                      <a:pt x="19732" y="10142"/>
                      <a:pt x="21600" y="14175"/>
                      <a:pt x="21600" y="14175"/>
                    </a:cubicBezTo>
                    <a:cubicBezTo>
                      <a:pt x="21600" y="14175"/>
                      <a:pt x="18574" y="1107"/>
                      <a:pt x="15547" y="221"/>
                    </a:cubicBezTo>
                    <a:cubicBezTo>
                      <a:pt x="12123" y="-781"/>
                      <a:pt x="8988" y="1792"/>
                      <a:pt x="6679" y="4650"/>
                    </a:cubicBezTo>
                    <a:cubicBezTo>
                      <a:pt x="4174" y="7752"/>
                      <a:pt x="1879" y="11073"/>
                      <a:pt x="0" y="2081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0" name="Shape">
                <a:extLst>
                  <a:ext uri="{FF2B5EF4-FFF2-40B4-BE49-F238E27FC236}">
                    <a16:creationId xmlns:a16="http://schemas.microsoft.com/office/drawing/2014/main" id="{D2BB49F8-552A-7642-8551-4C01C50BB19F}"/>
                  </a:ext>
                </a:extLst>
              </p:cNvPr>
              <p:cNvSpPr/>
              <p:nvPr/>
            </p:nvSpPr>
            <p:spPr>
              <a:xfrm>
                <a:off x="10274300" y="5911850"/>
                <a:ext cx="160581" cy="156664"/>
              </a:xfrm>
              <a:custGeom>
                <a:avLst/>
                <a:gdLst/>
                <a:ahLst/>
                <a:cxnLst>
                  <a:cxn ang="0">
                    <a:pos x="wd2" y="hd2"/>
                  </a:cxn>
                  <a:cxn ang="5400000">
                    <a:pos x="wd2" y="hd2"/>
                  </a:cxn>
                  <a:cxn ang="10800000">
                    <a:pos x="wd2" y="hd2"/>
                  </a:cxn>
                  <a:cxn ang="16200000">
                    <a:pos x="wd2" y="hd2"/>
                  </a:cxn>
                </a:cxnLst>
                <a:rect l="0" t="0" r="r" b="b"/>
                <a:pathLst>
                  <a:path w="20266" h="21200" extrusionOk="0">
                    <a:moveTo>
                      <a:pt x="7455" y="36"/>
                    </a:moveTo>
                    <a:cubicBezTo>
                      <a:pt x="7455" y="36"/>
                      <a:pt x="14044" y="-400"/>
                      <a:pt x="20266" y="1774"/>
                    </a:cubicBezTo>
                    <a:cubicBezTo>
                      <a:pt x="10664" y="3804"/>
                      <a:pt x="2993" y="12686"/>
                      <a:pt x="152" y="21200"/>
                    </a:cubicBezTo>
                    <a:cubicBezTo>
                      <a:pt x="18" y="14280"/>
                      <a:pt x="-1334" y="5833"/>
                      <a:pt x="7455" y="36"/>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1" name="Shape">
                <a:extLst>
                  <a:ext uri="{FF2B5EF4-FFF2-40B4-BE49-F238E27FC236}">
                    <a16:creationId xmlns:a16="http://schemas.microsoft.com/office/drawing/2014/main" id="{8082887E-D21B-E545-AC3A-FEEA0A71A655}"/>
                  </a:ext>
                </a:extLst>
              </p:cNvPr>
              <p:cNvSpPr/>
              <p:nvPr/>
            </p:nvSpPr>
            <p:spPr>
              <a:xfrm>
                <a:off x="10807700" y="6210300"/>
                <a:ext cx="116522" cy="137480"/>
              </a:xfrm>
              <a:custGeom>
                <a:avLst/>
                <a:gdLst/>
                <a:ahLst/>
                <a:cxnLst>
                  <a:cxn ang="0">
                    <a:pos x="wd2" y="hd2"/>
                  </a:cxn>
                  <a:cxn ang="5400000">
                    <a:pos x="wd2" y="hd2"/>
                  </a:cxn>
                  <a:cxn ang="10800000">
                    <a:pos x="wd2" y="hd2"/>
                  </a:cxn>
                  <a:cxn ang="16200000">
                    <a:pos x="wd2" y="hd2"/>
                  </a:cxn>
                </a:cxnLst>
                <a:rect l="0" t="0" r="r" b="b"/>
                <a:pathLst>
                  <a:path w="21600" h="21600" extrusionOk="0">
                    <a:moveTo>
                      <a:pt x="21600" y="2554"/>
                    </a:moveTo>
                    <a:lnTo>
                      <a:pt x="12494" y="2554"/>
                    </a:lnTo>
                    <a:lnTo>
                      <a:pt x="12494" y="21600"/>
                    </a:lnTo>
                    <a:lnTo>
                      <a:pt x="9106" y="21600"/>
                    </a:lnTo>
                    <a:lnTo>
                      <a:pt x="9106" y="2554"/>
                    </a:lnTo>
                    <a:lnTo>
                      <a:pt x="0" y="2554"/>
                    </a:lnTo>
                    <a:lnTo>
                      <a:pt x="0" y="0"/>
                    </a:lnTo>
                    <a:lnTo>
                      <a:pt x="21600" y="0"/>
                    </a:lnTo>
                    <a:cubicBezTo>
                      <a:pt x="21600" y="0"/>
                      <a:pt x="21600" y="2554"/>
                      <a:pt x="21600" y="255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2" name="Shape">
                <a:extLst>
                  <a:ext uri="{FF2B5EF4-FFF2-40B4-BE49-F238E27FC236}">
                    <a16:creationId xmlns:a16="http://schemas.microsoft.com/office/drawing/2014/main" id="{D9EE7434-4644-094D-96B5-BC5C62BE759A}"/>
                  </a:ext>
                </a:extLst>
              </p:cNvPr>
              <p:cNvSpPr/>
              <p:nvPr/>
            </p:nvSpPr>
            <p:spPr>
              <a:xfrm>
                <a:off x="10915650" y="6242050"/>
                <a:ext cx="87623"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3" y="15975"/>
                    </a:moveTo>
                    <a:lnTo>
                      <a:pt x="17343" y="10258"/>
                    </a:lnTo>
                    <a:cubicBezTo>
                      <a:pt x="16039" y="10319"/>
                      <a:pt x="14503" y="10411"/>
                      <a:pt x="12735" y="10534"/>
                    </a:cubicBezTo>
                    <a:cubicBezTo>
                      <a:pt x="10966" y="10657"/>
                      <a:pt x="9568" y="10835"/>
                      <a:pt x="8536" y="11066"/>
                    </a:cubicBezTo>
                    <a:cubicBezTo>
                      <a:pt x="7307" y="11350"/>
                      <a:pt x="6313" y="11788"/>
                      <a:pt x="5554" y="12381"/>
                    </a:cubicBezTo>
                    <a:cubicBezTo>
                      <a:pt x="4794" y="12976"/>
                      <a:pt x="4415" y="13794"/>
                      <a:pt x="4415" y="14835"/>
                    </a:cubicBezTo>
                    <a:cubicBezTo>
                      <a:pt x="4415" y="16012"/>
                      <a:pt x="4855" y="16898"/>
                      <a:pt x="5735" y="17491"/>
                    </a:cubicBezTo>
                    <a:cubicBezTo>
                      <a:pt x="6615" y="18087"/>
                      <a:pt x="7958" y="18384"/>
                      <a:pt x="9764" y="18384"/>
                    </a:cubicBezTo>
                    <a:cubicBezTo>
                      <a:pt x="11266" y="18384"/>
                      <a:pt x="12640" y="18147"/>
                      <a:pt x="13884" y="17675"/>
                    </a:cubicBezTo>
                    <a:cubicBezTo>
                      <a:pt x="15127" y="17204"/>
                      <a:pt x="16281" y="16637"/>
                      <a:pt x="17343" y="15975"/>
                    </a:cubicBezTo>
                    <a:moveTo>
                      <a:pt x="21600" y="21031"/>
                    </a:moveTo>
                    <a:lnTo>
                      <a:pt x="17343" y="21031"/>
                    </a:lnTo>
                    <a:lnTo>
                      <a:pt x="17343" y="18843"/>
                    </a:lnTo>
                    <a:cubicBezTo>
                      <a:pt x="16964" y="19051"/>
                      <a:pt x="16452" y="19343"/>
                      <a:pt x="15807" y="19716"/>
                    </a:cubicBezTo>
                    <a:cubicBezTo>
                      <a:pt x="15162" y="20090"/>
                      <a:pt x="14537" y="20387"/>
                      <a:pt x="13928" y="20607"/>
                    </a:cubicBezTo>
                    <a:cubicBezTo>
                      <a:pt x="13215" y="20891"/>
                      <a:pt x="12397" y="21126"/>
                      <a:pt x="11472" y="21314"/>
                    </a:cubicBezTo>
                    <a:cubicBezTo>
                      <a:pt x="10545" y="21506"/>
                      <a:pt x="9460" y="21600"/>
                      <a:pt x="8215" y="21600"/>
                    </a:cubicBezTo>
                    <a:cubicBezTo>
                      <a:pt x="5924" y="21600"/>
                      <a:pt x="3984" y="20988"/>
                      <a:pt x="2389" y="19763"/>
                    </a:cubicBezTo>
                    <a:cubicBezTo>
                      <a:pt x="797" y="18536"/>
                      <a:pt x="0" y="16974"/>
                      <a:pt x="0" y="15075"/>
                    </a:cubicBezTo>
                    <a:cubicBezTo>
                      <a:pt x="0" y="13519"/>
                      <a:pt x="413" y="12259"/>
                      <a:pt x="1240" y="11298"/>
                    </a:cubicBezTo>
                    <a:cubicBezTo>
                      <a:pt x="2067" y="10334"/>
                      <a:pt x="3247" y="9578"/>
                      <a:pt x="4780" y="9026"/>
                    </a:cubicBezTo>
                    <a:cubicBezTo>
                      <a:pt x="6327" y="8475"/>
                      <a:pt x="8185" y="8101"/>
                      <a:pt x="10357" y="7905"/>
                    </a:cubicBezTo>
                    <a:cubicBezTo>
                      <a:pt x="12527" y="7709"/>
                      <a:pt x="14853" y="7562"/>
                      <a:pt x="17343" y="7464"/>
                    </a:cubicBezTo>
                    <a:lnTo>
                      <a:pt x="17343" y="6931"/>
                    </a:lnTo>
                    <a:cubicBezTo>
                      <a:pt x="17343" y="6148"/>
                      <a:pt x="17172" y="5497"/>
                      <a:pt x="16831" y="4982"/>
                    </a:cubicBezTo>
                    <a:cubicBezTo>
                      <a:pt x="16491" y="4466"/>
                      <a:pt x="16001" y="4063"/>
                      <a:pt x="15364" y="3770"/>
                    </a:cubicBezTo>
                    <a:cubicBezTo>
                      <a:pt x="14756" y="3488"/>
                      <a:pt x="14028" y="3298"/>
                      <a:pt x="13178" y="3198"/>
                    </a:cubicBezTo>
                    <a:cubicBezTo>
                      <a:pt x="12328" y="3101"/>
                      <a:pt x="11441" y="3051"/>
                      <a:pt x="10515" y="3051"/>
                    </a:cubicBezTo>
                    <a:cubicBezTo>
                      <a:pt x="9392" y="3051"/>
                      <a:pt x="8140" y="3170"/>
                      <a:pt x="6761" y="3411"/>
                    </a:cubicBezTo>
                    <a:cubicBezTo>
                      <a:pt x="5378" y="3650"/>
                      <a:pt x="3952" y="3996"/>
                      <a:pt x="2481" y="4449"/>
                    </a:cubicBezTo>
                    <a:lnTo>
                      <a:pt x="2253" y="4449"/>
                    </a:lnTo>
                    <a:lnTo>
                      <a:pt x="2253" y="938"/>
                    </a:lnTo>
                    <a:cubicBezTo>
                      <a:pt x="3087" y="754"/>
                      <a:pt x="4294" y="551"/>
                      <a:pt x="5871" y="331"/>
                    </a:cubicBezTo>
                    <a:cubicBezTo>
                      <a:pt x="7450" y="110"/>
                      <a:pt x="9006" y="0"/>
                      <a:pt x="10537" y="0"/>
                    </a:cubicBezTo>
                    <a:cubicBezTo>
                      <a:pt x="12328" y="0"/>
                      <a:pt x="13888" y="120"/>
                      <a:pt x="15215" y="358"/>
                    </a:cubicBezTo>
                    <a:cubicBezTo>
                      <a:pt x="16545" y="598"/>
                      <a:pt x="17692" y="1005"/>
                      <a:pt x="18664" y="1581"/>
                    </a:cubicBezTo>
                    <a:cubicBezTo>
                      <a:pt x="19621" y="2145"/>
                      <a:pt x="20347" y="2874"/>
                      <a:pt x="20848" y="3770"/>
                    </a:cubicBezTo>
                    <a:cubicBezTo>
                      <a:pt x="21351"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3" name="Shape">
                <a:extLst>
                  <a:ext uri="{FF2B5EF4-FFF2-40B4-BE49-F238E27FC236}">
                    <a16:creationId xmlns:a16="http://schemas.microsoft.com/office/drawing/2014/main" id="{B698DF03-7997-324B-BFA0-78A934BC0DCA}"/>
                  </a:ext>
                </a:extLst>
              </p:cNvPr>
              <p:cNvSpPr/>
              <p:nvPr/>
            </p:nvSpPr>
            <p:spPr>
              <a:xfrm>
                <a:off x="11023600" y="6242050"/>
                <a:ext cx="80599" cy="108119"/>
              </a:xfrm>
              <a:custGeom>
                <a:avLst/>
                <a:gdLst/>
                <a:ahLst/>
                <a:cxnLst>
                  <a:cxn ang="0">
                    <a:pos x="wd2" y="hd2"/>
                  </a:cxn>
                  <a:cxn ang="5400000">
                    <a:pos x="wd2" y="hd2"/>
                  </a:cxn>
                  <a:cxn ang="10800000">
                    <a:pos x="wd2" y="hd2"/>
                  </a:cxn>
                  <a:cxn ang="16200000">
                    <a:pos x="wd2" y="hd2"/>
                  </a:cxn>
                </a:cxnLst>
                <a:rect l="0" t="0" r="r" b="b"/>
                <a:pathLst>
                  <a:path w="21600" h="21600" extrusionOk="0">
                    <a:moveTo>
                      <a:pt x="21600" y="15163"/>
                    </a:moveTo>
                    <a:cubicBezTo>
                      <a:pt x="21600" y="17043"/>
                      <a:pt x="20557" y="18588"/>
                      <a:pt x="18471" y="19793"/>
                    </a:cubicBezTo>
                    <a:cubicBezTo>
                      <a:pt x="16383" y="20999"/>
                      <a:pt x="13535" y="21600"/>
                      <a:pt x="9922" y="21600"/>
                    </a:cubicBezTo>
                    <a:cubicBezTo>
                      <a:pt x="7875" y="21600"/>
                      <a:pt x="6000" y="21419"/>
                      <a:pt x="4293" y="21056"/>
                    </a:cubicBezTo>
                    <a:cubicBezTo>
                      <a:pt x="2585" y="20693"/>
                      <a:pt x="1152" y="20297"/>
                      <a:pt x="0" y="19867"/>
                    </a:cubicBezTo>
                    <a:lnTo>
                      <a:pt x="0" y="15974"/>
                    </a:lnTo>
                    <a:lnTo>
                      <a:pt x="247" y="15974"/>
                    </a:lnTo>
                    <a:cubicBezTo>
                      <a:pt x="1714" y="16799"/>
                      <a:pt x="3348" y="17455"/>
                      <a:pt x="5145" y="17938"/>
                    </a:cubicBezTo>
                    <a:cubicBezTo>
                      <a:pt x="6943" y="18424"/>
                      <a:pt x="8667" y="18668"/>
                      <a:pt x="10318" y="18668"/>
                    </a:cubicBezTo>
                    <a:cubicBezTo>
                      <a:pt x="12363" y="18668"/>
                      <a:pt x="13963" y="18421"/>
                      <a:pt x="15117" y="17930"/>
                    </a:cubicBezTo>
                    <a:cubicBezTo>
                      <a:pt x="16272" y="17438"/>
                      <a:pt x="16851" y="16664"/>
                      <a:pt x="16851" y="15605"/>
                    </a:cubicBezTo>
                    <a:cubicBezTo>
                      <a:pt x="16851" y="14794"/>
                      <a:pt x="16536" y="14178"/>
                      <a:pt x="15908" y="13761"/>
                    </a:cubicBezTo>
                    <a:cubicBezTo>
                      <a:pt x="15281" y="13343"/>
                      <a:pt x="14078" y="12987"/>
                      <a:pt x="12296" y="12691"/>
                    </a:cubicBezTo>
                    <a:cubicBezTo>
                      <a:pt x="11638" y="12580"/>
                      <a:pt x="10776" y="12451"/>
                      <a:pt x="9711" y="12304"/>
                    </a:cubicBezTo>
                    <a:cubicBezTo>
                      <a:pt x="8647" y="12156"/>
                      <a:pt x="7678" y="11997"/>
                      <a:pt x="6803" y="11825"/>
                    </a:cubicBezTo>
                    <a:cubicBezTo>
                      <a:pt x="4379" y="11345"/>
                      <a:pt x="2659" y="10641"/>
                      <a:pt x="1646" y="9712"/>
                    </a:cubicBezTo>
                    <a:cubicBezTo>
                      <a:pt x="632" y="8784"/>
                      <a:pt x="123" y="7644"/>
                      <a:pt x="123" y="6291"/>
                    </a:cubicBezTo>
                    <a:cubicBezTo>
                      <a:pt x="123" y="5442"/>
                      <a:pt x="359" y="4643"/>
                      <a:pt x="827" y="3893"/>
                    </a:cubicBezTo>
                    <a:cubicBezTo>
                      <a:pt x="1297" y="3143"/>
                      <a:pt x="2010" y="2472"/>
                      <a:pt x="2969" y="1882"/>
                    </a:cubicBezTo>
                    <a:cubicBezTo>
                      <a:pt x="3893" y="1304"/>
                      <a:pt x="5069" y="845"/>
                      <a:pt x="6495" y="508"/>
                    </a:cubicBezTo>
                    <a:cubicBezTo>
                      <a:pt x="7920" y="170"/>
                      <a:pt x="9518" y="0"/>
                      <a:pt x="11284" y="0"/>
                    </a:cubicBezTo>
                    <a:cubicBezTo>
                      <a:pt x="12931" y="0"/>
                      <a:pt x="14603" y="151"/>
                      <a:pt x="16294" y="453"/>
                    </a:cubicBezTo>
                    <a:cubicBezTo>
                      <a:pt x="17985" y="754"/>
                      <a:pt x="19391" y="1119"/>
                      <a:pt x="20512" y="1551"/>
                    </a:cubicBezTo>
                    <a:lnTo>
                      <a:pt x="20512" y="5257"/>
                    </a:lnTo>
                    <a:lnTo>
                      <a:pt x="20264" y="5257"/>
                    </a:lnTo>
                    <a:cubicBezTo>
                      <a:pt x="19077" y="4606"/>
                      <a:pt x="17631" y="4055"/>
                      <a:pt x="15935" y="3606"/>
                    </a:cubicBezTo>
                    <a:cubicBezTo>
                      <a:pt x="14235" y="3157"/>
                      <a:pt x="12570" y="2934"/>
                      <a:pt x="10936" y="2934"/>
                    </a:cubicBezTo>
                    <a:cubicBezTo>
                      <a:pt x="9237" y="2934"/>
                      <a:pt x="7801" y="3176"/>
                      <a:pt x="6631" y="3662"/>
                    </a:cubicBezTo>
                    <a:cubicBezTo>
                      <a:pt x="5459" y="4148"/>
                      <a:pt x="4875" y="4870"/>
                      <a:pt x="4875" y="5829"/>
                    </a:cubicBezTo>
                    <a:cubicBezTo>
                      <a:pt x="4875" y="6677"/>
                      <a:pt x="5229" y="7316"/>
                      <a:pt x="5939" y="7748"/>
                    </a:cubicBezTo>
                    <a:cubicBezTo>
                      <a:pt x="6631" y="8178"/>
                      <a:pt x="7753" y="8529"/>
                      <a:pt x="9304" y="8798"/>
                    </a:cubicBezTo>
                    <a:cubicBezTo>
                      <a:pt x="10158" y="8947"/>
                      <a:pt x="11122" y="9094"/>
                      <a:pt x="12186" y="9242"/>
                    </a:cubicBezTo>
                    <a:cubicBezTo>
                      <a:pt x="13249" y="9390"/>
                      <a:pt x="14136" y="9524"/>
                      <a:pt x="14844" y="9647"/>
                    </a:cubicBezTo>
                    <a:cubicBezTo>
                      <a:pt x="17007" y="10016"/>
                      <a:pt x="18674" y="10650"/>
                      <a:pt x="19843" y="11547"/>
                    </a:cubicBezTo>
                    <a:cubicBezTo>
                      <a:pt x="21016" y="12458"/>
                      <a:pt x="21600" y="13662"/>
                      <a:pt x="21600" y="15163"/>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4" name="Shape">
                <a:extLst>
                  <a:ext uri="{FF2B5EF4-FFF2-40B4-BE49-F238E27FC236}">
                    <a16:creationId xmlns:a16="http://schemas.microsoft.com/office/drawing/2014/main" id="{084B6973-7F39-8741-894A-32859414C682}"/>
                  </a:ext>
                </a:extLst>
              </p:cNvPr>
              <p:cNvSpPr/>
              <p:nvPr/>
            </p:nvSpPr>
            <p:spPr>
              <a:xfrm>
                <a:off x="11125200" y="6242050"/>
                <a:ext cx="150487"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5"/>
                    </a:lnTo>
                    <a:cubicBezTo>
                      <a:pt x="19109" y="8731"/>
                      <a:pt x="19080" y="7859"/>
                      <a:pt x="19023" y="7019"/>
                    </a:cubicBezTo>
                    <a:cubicBezTo>
                      <a:pt x="18966" y="6179"/>
                      <a:pt x="18844" y="5507"/>
                      <a:pt x="18659" y="5004"/>
                    </a:cubicBezTo>
                    <a:cubicBezTo>
                      <a:pt x="18455" y="4467"/>
                      <a:pt x="18164" y="4058"/>
                      <a:pt x="17784" y="3782"/>
                    </a:cubicBezTo>
                    <a:cubicBezTo>
                      <a:pt x="17405" y="3508"/>
                      <a:pt x="16857" y="3368"/>
                      <a:pt x="16140" y="3368"/>
                    </a:cubicBezTo>
                    <a:cubicBezTo>
                      <a:pt x="15443" y="3368"/>
                      <a:pt x="14745" y="3616"/>
                      <a:pt x="14047" y="4113"/>
                    </a:cubicBezTo>
                    <a:cubicBezTo>
                      <a:pt x="13349" y="4606"/>
                      <a:pt x="12651" y="5238"/>
                      <a:pt x="11953" y="6003"/>
                    </a:cubicBezTo>
                    <a:cubicBezTo>
                      <a:pt x="11979" y="6291"/>
                      <a:pt x="12001" y="6625"/>
                      <a:pt x="12020" y="7008"/>
                    </a:cubicBezTo>
                    <a:cubicBezTo>
                      <a:pt x="12037" y="7392"/>
                      <a:pt x="12046" y="7771"/>
                      <a:pt x="12046" y="8147"/>
                    </a:cubicBezTo>
                    <a:lnTo>
                      <a:pt x="12046" y="21600"/>
                    </a:lnTo>
                    <a:lnTo>
                      <a:pt x="9555" y="21600"/>
                    </a:lnTo>
                    <a:lnTo>
                      <a:pt x="9555" y="9635"/>
                    </a:lnTo>
                    <a:cubicBezTo>
                      <a:pt x="9555" y="8707"/>
                      <a:pt x="9525" y="7824"/>
                      <a:pt x="9468" y="6989"/>
                    </a:cubicBezTo>
                    <a:cubicBezTo>
                      <a:pt x="9411" y="6156"/>
                      <a:pt x="9289" y="5488"/>
                      <a:pt x="9104" y="4987"/>
                    </a:cubicBezTo>
                    <a:cubicBezTo>
                      <a:pt x="8900" y="4447"/>
                      <a:pt x="8609" y="4042"/>
                      <a:pt x="8229" y="3773"/>
                    </a:cubicBezTo>
                    <a:cubicBezTo>
                      <a:pt x="7849" y="3504"/>
                      <a:pt x="7301" y="3368"/>
                      <a:pt x="6586" y="3368"/>
                    </a:cubicBezTo>
                    <a:cubicBezTo>
                      <a:pt x="5905" y="3368"/>
                      <a:pt x="5223" y="3607"/>
                      <a:pt x="4539" y="4083"/>
                    </a:cubicBezTo>
                    <a:cubicBezTo>
                      <a:pt x="3853" y="4560"/>
                      <a:pt x="3171" y="5169"/>
                      <a:pt x="2490" y="5908"/>
                    </a:cubicBezTo>
                    <a:lnTo>
                      <a:pt x="2490" y="21600"/>
                    </a:lnTo>
                    <a:lnTo>
                      <a:pt x="0" y="21600"/>
                    </a:lnTo>
                    <a:lnTo>
                      <a:pt x="0" y="584"/>
                    </a:lnTo>
                    <a:lnTo>
                      <a:pt x="2490" y="584"/>
                    </a:lnTo>
                    <a:lnTo>
                      <a:pt x="2490" y="2917"/>
                    </a:lnTo>
                    <a:cubicBezTo>
                      <a:pt x="3268" y="2002"/>
                      <a:pt x="4044" y="1287"/>
                      <a:pt x="4816" y="771"/>
                    </a:cubicBezTo>
                    <a:cubicBezTo>
                      <a:pt x="5590" y="258"/>
                      <a:pt x="6414" y="0"/>
                      <a:pt x="7288" y="0"/>
                    </a:cubicBezTo>
                    <a:cubicBezTo>
                      <a:pt x="8295" y="0"/>
                      <a:pt x="9150" y="302"/>
                      <a:pt x="9853" y="903"/>
                    </a:cubicBezTo>
                    <a:cubicBezTo>
                      <a:pt x="10555" y="1505"/>
                      <a:pt x="11079" y="2339"/>
                      <a:pt x="11424" y="3406"/>
                    </a:cubicBezTo>
                    <a:cubicBezTo>
                      <a:pt x="12431" y="2202"/>
                      <a:pt x="13349" y="1333"/>
                      <a:pt x="14179" y="800"/>
                    </a:cubicBezTo>
                    <a:cubicBezTo>
                      <a:pt x="15009" y="267"/>
                      <a:pt x="15898" y="0"/>
                      <a:pt x="16843" y="0"/>
                    </a:cubicBezTo>
                    <a:cubicBezTo>
                      <a:pt x="18468" y="0"/>
                      <a:pt x="19668" y="700"/>
                      <a:pt x="20442" y="2098"/>
                    </a:cubicBezTo>
                    <a:cubicBezTo>
                      <a:pt x="21214" y="3496"/>
                      <a:pt x="21600" y="5450"/>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5" name="Shape">
                <a:extLst>
                  <a:ext uri="{FF2B5EF4-FFF2-40B4-BE49-F238E27FC236}">
                    <a16:creationId xmlns:a16="http://schemas.microsoft.com/office/drawing/2014/main" id="{5CB7EEF4-2E94-E344-8645-0E953D7CCA16}"/>
                  </a:ext>
                </a:extLst>
              </p:cNvPr>
              <p:cNvSpPr/>
              <p:nvPr/>
            </p:nvSpPr>
            <p:spPr>
              <a:xfrm>
                <a:off x="11296650" y="6242050"/>
                <a:ext cx="87615"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40" y="10319"/>
                      <a:pt x="14502" y="10411"/>
                      <a:pt x="12733" y="10534"/>
                    </a:cubicBezTo>
                    <a:cubicBezTo>
                      <a:pt x="10967" y="10657"/>
                      <a:pt x="9566" y="10835"/>
                      <a:pt x="8535" y="11066"/>
                    </a:cubicBezTo>
                    <a:cubicBezTo>
                      <a:pt x="7307" y="11350"/>
                      <a:pt x="6312" y="11788"/>
                      <a:pt x="5553" y="12381"/>
                    </a:cubicBezTo>
                    <a:cubicBezTo>
                      <a:pt x="4795" y="12976"/>
                      <a:pt x="4416" y="13794"/>
                      <a:pt x="4416" y="14835"/>
                    </a:cubicBezTo>
                    <a:cubicBezTo>
                      <a:pt x="4416" y="16012"/>
                      <a:pt x="4856" y="16898"/>
                      <a:pt x="5736" y="17491"/>
                    </a:cubicBezTo>
                    <a:cubicBezTo>
                      <a:pt x="6616" y="18087"/>
                      <a:pt x="7959" y="18384"/>
                      <a:pt x="9764" y="18384"/>
                    </a:cubicBezTo>
                    <a:cubicBezTo>
                      <a:pt x="11266" y="18384"/>
                      <a:pt x="12639" y="18147"/>
                      <a:pt x="13885" y="17675"/>
                    </a:cubicBezTo>
                    <a:cubicBezTo>
                      <a:pt x="15129" y="17204"/>
                      <a:pt x="16283" y="16637"/>
                      <a:pt x="17345" y="15975"/>
                    </a:cubicBezTo>
                    <a:moveTo>
                      <a:pt x="21600" y="21031"/>
                    </a:moveTo>
                    <a:lnTo>
                      <a:pt x="17345" y="21031"/>
                    </a:lnTo>
                    <a:lnTo>
                      <a:pt x="17345" y="18843"/>
                    </a:lnTo>
                    <a:cubicBezTo>
                      <a:pt x="16967" y="19051"/>
                      <a:pt x="16452" y="19343"/>
                      <a:pt x="15807" y="19716"/>
                    </a:cubicBezTo>
                    <a:cubicBezTo>
                      <a:pt x="15162" y="20090"/>
                      <a:pt x="14537" y="20387"/>
                      <a:pt x="13929" y="20607"/>
                    </a:cubicBezTo>
                    <a:cubicBezTo>
                      <a:pt x="13217" y="20891"/>
                      <a:pt x="12398" y="21126"/>
                      <a:pt x="11471" y="21314"/>
                    </a:cubicBezTo>
                    <a:cubicBezTo>
                      <a:pt x="10546" y="21506"/>
                      <a:pt x="9461" y="21600"/>
                      <a:pt x="8217" y="21600"/>
                    </a:cubicBezTo>
                    <a:cubicBezTo>
                      <a:pt x="5923" y="21600"/>
                      <a:pt x="3982" y="20988"/>
                      <a:pt x="2391" y="19763"/>
                    </a:cubicBezTo>
                    <a:cubicBezTo>
                      <a:pt x="796" y="18536"/>
                      <a:pt x="0" y="16974"/>
                      <a:pt x="0" y="15075"/>
                    </a:cubicBezTo>
                    <a:cubicBezTo>
                      <a:pt x="0" y="13519"/>
                      <a:pt x="412" y="12259"/>
                      <a:pt x="1240" y="11298"/>
                    </a:cubicBezTo>
                    <a:cubicBezTo>
                      <a:pt x="2067" y="10334"/>
                      <a:pt x="3247" y="9578"/>
                      <a:pt x="4780" y="9026"/>
                    </a:cubicBezTo>
                    <a:cubicBezTo>
                      <a:pt x="6326" y="8475"/>
                      <a:pt x="8186" y="8101"/>
                      <a:pt x="10355" y="7905"/>
                    </a:cubicBezTo>
                    <a:cubicBezTo>
                      <a:pt x="12526" y="7709"/>
                      <a:pt x="14855" y="7562"/>
                      <a:pt x="17345" y="7464"/>
                    </a:cubicBezTo>
                    <a:lnTo>
                      <a:pt x="17345" y="6931"/>
                    </a:lnTo>
                    <a:cubicBezTo>
                      <a:pt x="17345" y="6148"/>
                      <a:pt x="17174" y="5497"/>
                      <a:pt x="16831" y="4982"/>
                    </a:cubicBezTo>
                    <a:cubicBezTo>
                      <a:pt x="16491" y="4466"/>
                      <a:pt x="16001" y="4063"/>
                      <a:pt x="15364" y="3770"/>
                    </a:cubicBezTo>
                    <a:cubicBezTo>
                      <a:pt x="14756" y="3488"/>
                      <a:pt x="14026" y="3298"/>
                      <a:pt x="13179" y="3198"/>
                    </a:cubicBezTo>
                    <a:cubicBezTo>
                      <a:pt x="12329" y="3101"/>
                      <a:pt x="11442" y="3051"/>
                      <a:pt x="10516" y="3051"/>
                    </a:cubicBezTo>
                    <a:cubicBezTo>
                      <a:pt x="9392" y="3051"/>
                      <a:pt x="8139" y="3170"/>
                      <a:pt x="6760" y="3411"/>
                    </a:cubicBezTo>
                    <a:cubicBezTo>
                      <a:pt x="5379" y="3650"/>
                      <a:pt x="3952" y="3996"/>
                      <a:pt x="2480" y="4449"/>
                    </a:cubicBezTo>
                    <a:lnTo>
                      <a:pt x="2253" y="4449"/>
                    </a:lnTo>
                    <a:lnTo>
                      <a:pt x="2253" y="938"/>
                    </a:lnTo>
                    <a:cubicBezTo>
                      <a:pt x="3088" y="754"/>
                      <a:pt x="4293" y="551"/>
                      <a:pt x="5873" y="331"/>
                    </a:cubicBezTo>
                    <a:cubicBezTo>
                      <a:pt x="7450" y="110"/>
                      <a:pt x="9006" y="0"/>
                      <a:pt x="10538" y="0"/>
                    </a:cubicBezTo>
                    <a:cubicBezTo>
                      <a:pt x="12329" y="0"/>
                      <a:pt x="13887" y="120"/>
                      <a:pt x="15215" y="358"/>
                    </a:cubicBezTo>
                    <a:cubicBezTo>
                      <a:pt x="16544" y="598"/>
                      <a:pt x="17692" y="1005"/>
                      <a:pt x="18664" y="1581"/>
                    </a:cubicBezTo>
                    <a:cubicBezTo>
                      <a:pt x="19621" y="2145"/>
                      <a:pt x="20349"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6" name="Shape">
                <a:extLst>
                  <a:ext uri="{FF2B5EF4-FFF2-40B4-BE49-F238E27FC236}">
                    <a16:creationId xmlns:a16="http://schemas.microsoft.com/office/drawing/2014/main" id="{A6122795-0086-A443-A8C8-724DDA9A50AD}"/>
                  </a:ext>
                </a:extLst>
              </p:cNvPr>
              <p:cNvSpPr/>
              <p:nvPr/>
            </p:nvSpPr>
            <p:spPr>
              <a:xfrm>
                <a:off x="1141095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4" y="7762"/>
                      <a:pt x="17044" y="6915"/>
                    </a:cubicBezTo>
                    <a:cubicBezTo>
                      <a:pt x="16905" y="6069"/>
                      <a:pt x="16652" y="5407"/>
                      <a:pt x="16282" y="4929"/>
                    </a:cubicBezTo>
                    <a:cubicBezTo>
                      <a:pt x="15895" y="4403"/>
                      <a:pt x="15338" y="4012"/>
                      <a:pt x="14616" y="3753"/>
                    </a:cubicBezTo>
                    <a:cubicBezTo>
                      <a:pt x="13890" y="3496"/>
                      <a:pt x="12950" y="3368"/>
                      <a:pt x="11795" y="3368"/>
                    </a:cubicBezTo>
                    <a:cubicBezTo>
                      <a:pt x="10605" y="3368"/>
                      <a:pt x="9364" y="3607"/>
                      <a:pt x="8071" y="4083"/>
                    </a:cubicBezTo>
                    <a:cubicBezTo>
                      <a:pt x="6776" y="4560"/>
                      <a:pt x="5533" y="5169"/>
                      <a:pt x="4348" y="5908"/>
                    </a:cubicBezTo>
                    <a:lnTo>
                      <a:pt x="4348" y="21600"/>
                    </a:lnTo>
                    <a:lnTo>
                      <a:pt x="0" y="21600"/>
                    </a:lnTo>
                    <a:lnTo>
                      <a:pt x="0" y="584"/>
                    </a:lnTo>
                    <a:lnTo>
                      <a:pt x="4348" y="584"/>
                    </a:lnTo>
                    <a:lnTo>
                      <a:pt x="4348" y="2917"/>
                    </a:lnTo>
                    <a:cubicBezTo>
                      <a:pt x="5703" y="2002"/>
                      <a:pt x="7108" y="1287"/>
                      <a:pt x="8556" y="771"/>
                    </a:cubicBezTo>
                    <a:cubicBezTo>
                      <a:pt x="10005" y="258"/>
                      <a:pt x="11493" y="0"/>
                      <a:pt x="13020" y="0"/>
                    </a:cubicBezTo>
                    <a:cubicBezTo>
                      <a:pt x="15810" y="0"/>
                      <a:pt x="17939" y="683"/>
                      <a:pt x="19403" y="2051"/>
                    </a:cubicBezTo>
                    <a:cubicBezTo>
                      <a:pt x="20868"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7" name="Shape">
                <a:extLst>
                  <a:ext uri="{FF2B5EF4-FFF2-40B4-BE49-F238E27FC236}">
                    <a16:creationId xmlns:a16="http://schemas.microsoft.com/office/drawing/2014/main" id="{4D6D398E-B4BD-154A-B557-8DA83ED7FA7F}"/>
                  </a:ext>
                </a:extLst>
              </p:cNvPr>
              <p:cNvSpPr/>
              <p:nvPr/>
            </p:nvSpPr>
            <p:spPr>
              <a:xfrm>
                <a:off x="11525250" y="6210300"/>
                <a:ext cx="19575" cy="138401"/>
              </a:xfrm>
              <a:custGeom>
                <a:avLst/>
                <a:gdLst/>
                <a:ahLst/>
                <a:cxnLst>
                  <a:cxn ang="0">
                    <a:pos x="wd2" y="hd2"/>
                  </a:cxn>
                  <a:cxn ang="5400000">
                    <a:pos x="wd2" y="hd2"/>
                  </a:cxn>
                  <a:cxn ang="10800000">
                    <a:pos x="wd2" y="hd2"/>
                  </a:cxn>
                  <a:cxn ang="16200000">
                    <a:pos x="wd2" y="hd2"/>
                  </a:cxn>
                </a:cxnLst>
                <a:rect l="0" t="0" r="r" b="b"/>
                <a:pathLst>
                  <a:path w="21600" h="21600" extrusionOk="0">
                    <a:moveTo>
                      <a:pt x="20373" y="21600"/>
                    </a:moveTo>
                    <a:lnTo>
                      <a:pt x="1220" y="21600"/>
                    </a:lnTo>
                    <a:lnTo>
                      <a:pt x="1220" y="5504"/>
                    </a:lnTo>
                    <a:lnTo>
                      <a:pt x="20373" y="5504"/>
                    </a:lnTo>
                    <a:cubicBezTo>
                      <a:pt x="20373" y="5504"/>
                      <a:pt x="20373" y="21600"/>
                      <a:pt x="20373" y="21600"/>
                    </a:cubicBezTo>
                    <a:close/>
                    <a:moveTo>
                      <a:pt x="21600" y="2810"/>
                    </a:moveTo>
                    <a:lnTo>
                      <a:pt x="0" y="2810"/>
                    </a:lnTo>
                    <a:lnTo>
                      <a:pt x="0" y="0"/>
                    </a:lnTo>
                    <a:lnTo>
                      <a:pt x="21600" y="0"/>
                    </a:lnTo>
                    <a:cubicBezTo>
                      <a:pt x="21600" y="0"/>
                      <a:pt x="21600" y="2810"/>
                      <a:pt x="21600" y="281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8" name="Shape">
                <a:extLst>
                  <a:ext uri="{FF2B5EF4-FFF2-40B4-BE49-F238E27FC236}">
                    <a16:creationId xmlns:a16="http://schemas.microsoft.com/office/drawing/2014/main" id="{4EF432B3-CB99-E44F-B2D9-9787CA2FC5DF}"/>
                  </a:ext>
                </a:extLst>
              </p:cNvPr>
              <p:cNvSpPr/>
              <p:nvPr/>
            </p:nvSpPr>
            <p:spPr>
              <a:xfrm>
                <a:off x="11569700" y="6242050"/>
                <a:ext cx="87622" cy="108487"/>
              </a:xfrm>
              <a:custGeom>
                <a:avLst/>
                <a:gdLst/>
                <a:ahLst/>
                <a:cxnLst>
                  <a:cxn ang="0">
                    <a:pos x="wd2" y="hd2"/>
                  </a:cxn>
                  <a:cxn ang="5400000">
                    <a:pos x="wd2" y="hd2"/>
                  </a:cxn>
                  <a:cxn ang="10800000">
                    <a:pos x="wd2" y="hd2"/>
                  </a:cxn>
                  <a:cxn ang="16200000">
                    <a:pos x="wd2" y="hd2"/>
                  </a:cxn>
                </a:cxnLst>
                <a:rect l="0" t="0" r="r" b="b"/>
                <a:pathLst>
                  <a:path w="21600" h="21600" extrusionOk="0">
                    <a:moveTo>
                      <a:pt x="17345" y="15975"/>
                    </a:moveTo>
                    <a:lnTo>
                      <a:pt x="17345" y="10258"/>
                    </a:lnTo>
                    <a:cubicBezTo>
                      <a:pt x="16039" y="10319"/>
                      <a:pt x="14501" y="10411"/>
                      <a:pt x="12732" y="10534"/>
                    </a:cubicBezTo>
                    <a:cubicBezTo>
                      <a:pt x="10967" y="10657"/>
                      <a:pt x="9565" y="10835"/>
                      <a:pt x="8534" y="11066"/>
                    </a:cubicBezTo>
                    <a:cubicBezTo>
                      <a:pt x="7305" y="11350"/>
                      <a:pt x="6313" y="11788"/>
                      <a:pt x="5554" y="12381"/>
                    </a:cubicBezTo>
                    <a:cubicBezTo>
                      <a:pt x="4794" y="12976"/>
                      <a:pt x="4415" y="13794"/>
                      <a:pt x="4415" y="14835"/>
                    </a:cubicBezTo>
                    <a:cubicBezTo>
                      <a:pt x="4415" y="16012"/>
                      <a:pt x="4855" y="16898"/>
                      <a:pt x="5734" y="17491"/>
                    </a:cubicBezTo>
                    <a:cubicBezTo>
                      <a:pt x="6615" y="18087"/>
                      <a:pt x="7955" y="18384"/>
                      <a:pt x="9764" y="18384"/>
                    </a:cubicBezTo>
                    <a:cubicBezTo>
                      <a:pt x="11267" y="18384"/>
                      <a:pt x="12640" y="18147"/>
                      <a:pt x="13884" y="17675"/>
                    </a:cubicBezTo>
                    <a:cubicBezTo>
                      <a:pt x="15126" y="17204"/>
                      <a:pt x="16281" y="16637"/>
                      <a:pt x="17345" y="15975"/>
                    </a:cubicBezTo>
                    <a:moveTo>
                      <a:pt x="21600" y="21031"/>
                    </a:moveTo>
                    <a:lnTo>
                      <a:pt x="17345" y="21031"/>
                    </a:lnTo>
                    <a:lnTo>
                      <a:pt x="17345" y="18843"/>
                    </a:lnTo>
                    <a:cubicBezTo>
                      <a:pt x="16964" y="19051"/>
                      <a:pt x="16451" y="19343"/>
                      <a:pt x="15807" y="19716"/>
                    </a:cubicBezTo>
                    <a:cubicBezTo>
                      <a:pt x="15162" y="20090"/>
                      <a:pt x="14536" y="20387"/>
                      <a:pt x="13930" y="20607"/>
                    </a:cubicBezTo>
                    <a:cubicBezTo>
                      <a:pt x="13216" y="20891"/>
                      <a:pt x="12397" y="21126"/>
                      <a:pt x="11472" y="21314"/>
                    </a:cubicBezTo>
                    <a:cubicBezTo>
                      <a:pt x="10545" y="21506"/>
                      <a:pt x="9460" y="21600"/>
                      <a:pt x="8218" y="21600"/>
                    </a:cubicBezTo>
                    <a:cubicBezTo>
                      <a:pt x="5924" y="21600"/>
                      <a:pt x="3981" y="20988"/>
                      <a:pt x="2389" y="19763"/>
                    </a:cubicBezTo>
                    <a:cubicBezTo>
                      <a:pt x="795" y="18536"/>
                      <a:pt x="0" y="16974"/>
                      <a:pt x="0" y="15075"/>
                    </a:cubicBezTo>
                    <a:cubicBezTo>
                      <a:pt x="0" y="13519"/>
                      <a:pt x="412" y="12259"/>
                      <a:pt x="1240" y="11298"/>
                    </a:cubicBezTo>
                    <a:cubicBezTo>
                      <a:pt x="2067" y="10334"/>
                      <a:pt x="3247" y="9578"/>
                      <a:pt x="4778" y="9026"/>
                    </a:cubicBezTo>
                    <a:cubicBezTo>
                      <a:pt x="6327" y="8475"/>
                      <a:pt x="8185" y="8101"/>
                      <a:pt x="10355" y="7905"/>
                    </a:cubicBezTo>
                    <a:cubicBezTo>
                      <a:pt x="12526" y="7709"/>
                      <a:pt x="14855" y="7562"/>
                      <a:pt x="17345" y="7464"/>
                    </a:cubicBezTo>
                    <a:lnTo>
                      <a:pt x="17345" y="6931"/>
                    </a:lnTo>
                    <a:cubicBezTo>
                      <a:pt x="17345" y="6148"/>
                      <a:pt x="17172" y="5497"/>
                      <a:pt x="16830" y="4982"/>
                    </a:cubicBezTo>
                    <a:cubicBezTo>
                      <a:pt x="16490" y="4466"/>
                      <a:pt x="16000" y="4063"/>
                      <a:pt x="15363" y="3770"/>
                    </a:cubicBezTo>
                    <a:cubicBezTo>
                      <a:pt x="14755" y="3488"/>
                      <a:pt x="14027" y="3298"/>
                      <a:pt x="13178" y="3198"/>
                    </a:cubicBezTo>
                    <a:cubicBezTo>
                      <a:pt x="12328" y="3101"/>
                      <a:pt x="11439" y="3051"/>
                      <a:pt x="10515" y="3051"/>
                    </a:cubicBezTo>
                    <a:cubicBezTo>
                      <a:pt x="9393" y="3051"/>
                      <a:pt x="8140" y="3170"/>
                      <a:pt x="6761" y="3411"/>
                    </a:cubicBezTo>
                    <a:cubicBezTo>
                      <a:pt x="5380" y="3650"/>
                      <a:pt x="3953" y="3996"/>
                      <a:pt x="2481" y="4449"/>
                    </a:cubicBezTo>
                    <a:lnTo>
                      <a:pt x="2251" y="4449"/>
                    </a:lnTo>
                    <a:lnTo>
                      <a:pt x="2251" y="938"/>
                    </a:lnTo>
                    <a:cubicBezTo>
                      <a:pt x="3087" y="754"/>
                      <a:pt x="4294" y="551"/>
                      <a:pt x="5871" y="331"/>
                    </a:cubicBezTo>
                    <a:cubicBezTo>
                      <a:pt x="7450" y="110"/>
                      <a:pt x="9006" y="0"/>
                      <a:pt x="10537" y="0"/>
                    </a:cubicBezTo>
                    <a:cubicBezTo>
                      <a:pt x="12328" y="0"/>
                      <a:pt x="13888" y="120"/>
                      <a:pt x="15215" y="358"/>
                    </a:cubicBezTo>
                    <a:cubicBezTo>
                      <a:pt x="16541" y="598"/>
                      <a:pt x="17692" y="1005"/>
                      <a:pt x="18663" y="1581"/>
                    </a:cubicBezTo>
                    <a:cubicBezTo>
                      <a:pt x="19618" y="2145"/>
                      <a:pt x="20348" y="2874"/>
                      <a:pt x="20850" y="3770"/>
                    </a:cubicBezTo>
                    <a:cubicBezTo>
                      <a:pt x="21348" y="4662"/>
                      <a:pt x="21600" y="5773"/>
                      <a:pt x="21600" y="7097"/>
                    </a:cubicBezTo>
                    <a:cubicBezTo>
                      <a:pt x="21600" y="7097"/>
                      <a:pt x="21600" y="21031"/>
                      <a:pt x="21600" y="21031"/>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29" name="Shape">
                <a:extLst>
                  <a:ext uri="{FF2B5EF4-FFF2-40B4-BE49-F238E27FC236}">
                    <a16:creationId xmlns:a16="http://schemas.microsoft.com/office/drawing/2014/main" id="{CAE954B7-66F0-3D42-B566-0FD8AD3D9569}"/>
                  </a:ext>
                </a:extLst>
              </p:cNvPr>
              <p:cNvSpPr/>
              <p:nvPr/>
            </p:nvSpPr>
            <p:spPr>
              <a:xfrm>
                <a:off x="11684000" y="62420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5"/>
                    </a:lnTo>
                    <a:cubicBezTo>
                      <a:pt x="17252" y="8668"/>
                      <a:pt x="17182" y="7762"/>
                      <a:pt x="17045" y="6915"/>
                    </a:cubicBezTo>
                    <a:cubicBezTo>
                      <a:pt x="16906" y="6069"/>
                      <a:pt x="16651" y="5407"/>
                      <a:pt x="16280" y="4929"/>
                    </a:cubicBezTo>
                    <a:cubicBezTo>
                      <a:pt x="15895" y="4403"/>
                      <a:pt x="15340" y="4012"/>
                      <a:pt x="14616" y="3753"/>
                    </a:cubicBezTo>
                    <a:cubicBezTo>
                      <a:pt x="13890" y="3496"/>
                      <a:pt x="12952" y="3368"/>
                      <a:pt x="11794" y="3368"/>
                    </a:cubicBezTo>
                    <a:cubicBezTo>
                      <a:pt x="10607" y="3368"/>
                      <a:pt x="9366" y="3607"/>
                      <a:pt x="8069" y="4083"/>
                    </a:cubicBezTo>
                    <a:cubicBezTo>
                      <a:pt x="6776" y="4560"/>
                      <a:pt x="5535" y="5169"/>
                      <a:pt x="4350" y="5908"/>
                    </a:cubicBezTo>
                    <a:lnTo>
                      <a:pt x="4350" y="21600"/>
                    </a:lnTo>
                    <a:lnTo>
                      <a:pt x="0" y="21600"/>
                    </a:lnTo>
                    <a:lnTo>
                      <a:pt x="0" y="584"/>
                    </a:lnTo>
                    <a:lnTo>
                      <a:pt x="4350" y="584"/>
                    </a:lnTo>
                    <a:lnTo>
                      <a:pt x="4350" y="2917"/>
                    </a:lnTo>
                    <a:cubicBezTo>
                      <a:pt x="5703" y="2002"/>
                      <a:pt x="7107" y="1287"/>
                      <a:pt x="8556" y="771"/>
                    </a:cubicBezTo>
                    <a:cubicBezTo>
                      <a:pt x="10005" y="258"/>
                      <a:pt x="11491" y="0"/>
                      <a:pt x="13019" y="0"/>
                    </a:cubicBezTo>
                    <a:cubicBezTo>
                      <a:pt x="15810" y="0"/>
                      <a:pt x="17938" y="683"/>
                      <a:pt x="19404" y="2051"/>
                    </a:cubicBezTo>
                    <a:cubicBezTo>
                      <a:pt x="20866" y="3418"/>
                      <a:pt x="21600" y="5388"/>
                      <a:pt x="21600" y="7960"/>
                    </a:cubicBezTo>
                    <a:cubicBezTo>
                      <a:pt x="21600" y="7960"/>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0" name="Shape">
                <a:extLst>
                  <a:ext uri="{FF2B5EF4-FFF2-40B4-BE49-F238E27FC236}">
                    <a16:creationId xmlns:a16="http://schemas.microsoft.com/office/drawing/2014/main" id="{D8F999DD-D457-5C40-B837-DBA0E0190D8F}"/>
                  </a:ext>
                </a:extLst>
              </p:cNvPr>
              <p:cNvSpPr/>
              <p:nvPr/>
            </p:nvSpPr>
            <p:spPr>
              <a:xfrm>
                <a:off x="10807700" y="6400800"/>
                <a:ext cx="122523" cy="142656"/>
              </a:xfrm>
              <a:custGeom>
                <a:avLst/>
                <a:gdLst/>
                <a:ahLst/>
                <a:cxnLst>
                  <a:cxn ang="0">
                    <a:pos x="wd2" y="hd2"/>
                  </a:cxn>
                  <a:cxn ang="5400000">
                    <a:pos x="wd2" y="hd2"/>
                  </a:cxn>
                  <a:cxn ang="10800000">
                    <a:pos x="wd2" y="hd2"/>
                  </a:cxn>
                  <a:cxn ang="16200000">
                    <a:pos x="wd2" y="hd2"/>
                  </a:cxn>
                </a:cxnLst>
                <a:rect l="0" t="0" r="r" b="b"/>
                <a:pathLst>
                  <a:path w="21600" h="21600" extrusionOk="0">
                    <a:moveTo>
                      <a:pt x="21600" y="19656"/>
                    </a:moveTo>
                    <a:cubicBezTo>
                      <a:pt x="20275" y="20178"/>
                      <a:pt x="18831" y="20633"/>
                      <a:pt x="17261" y="21018"/>
                    </a:cubicBezTo>
                    <a:cubicBezTo>
                      <a:pt x="15694" y="21405"/>
                      <a:pt x="14178" y="21600"/>
                      <a:pt x="12713" y="21600"/>
                    </a:cubicBezTo>
                    <a:cubicBezTo>
                      <a:pt x="10824" y="21600"/>
                      <a:pt x="9094" y="21375"/>
                      <a:pt x="7521" y="20929"/>
                    </a:cubicBezTo>
                    <a:cubicBezTo>
                      <a:pt x="5946" y="20481"/>
                      <a:pt x="4606" y="19810"/>
                      <a:pt x="3501" y="18916"/>
                    </a:cubicBezTo>
                    <a:cubicBezTo>
                      <a:pt x="2383" y="18011"/>
                      <a:pt x="1519" y="16881"/>
                      <a:pt x="912" y="15525"/>
                    </a:cubicBezTo>
                    <a:cubicBezTo>
                      <a:pt x="304" y="14168"/>
                      <a:pt x="0" y="12582"/>
                      <a:pt x="0" y="10765"/>
                    </a:cubicBezTo>
                    <a:cubicBezTo>
                      <a:pt x="0" y="7438"/>
                      <a:pt x="1132" y="4811"/>
                      <a:pt x="3394" y="2887"/>
                    </a:cubicBezTo>
                    <a:cubicBezTo>
                      <a:pt x="5657" y="963"/>
                      <a:pt x="8764" y="0"/>
                      <a:pt x="12713" y="0"/>
                    </a:cubicBezTo>
                    <a:cubicBezTo>
                      <a:pt x="14091" y="0"/>
                      <a:pt x="15499" y="142"/>
                      <a:pt x="16936" y="426"/>
                    </a:cubicBezTo>
                    <a:cubicBezTo>
                      <a:pt x="18375" y="711"/>
                      <a:pt x="19924" y="1193"/>
                      <a:pt x="21584" y="1873"/>
                    </a:cubicBezTo>
                    <a:lnTo>
                      <a:pt x="21584" y="5159"/>
                    </a:lnTo>
                    <a:lnTo>
                      <a:pt x="21291" y="5159"/>
                    </a:lnTo>
                    <a:cubicBezTo>
                      <a:pt x="20955" y="4936"/>
                      <a:pt x="20467" y="4641"/>
                      <a:pt x="19826" y="4277"/>
                    </a:cubicBezTo>
                    <a:cubicBezTo>
                      <a:pt x="19186" y="3915"/>
                      <a:pt x="18557" y="3612"/>
                      <a:pt x="17937" y="3369"/>
                    </a:cubicBezTo>
                    <a:cubicBezTo>
                      <a:pt x="17189" y="3081"/>
                      <a:pt x="16339" y="2841"/>
                      <a:pt x="15391" y="2648"/>
                    </a:cubicBezTo>
                    <a:cubicBezTo>
                      <a:pt x="14441" y="2458"/>
                      <a:pt x="13364" y="2363"/>
                      <a:pt x="12160" y="2363"/>
                    </a:cubicBezTo>
                    <a:cubicBezTo>
                      <a:pt x="9447" y="2363"/>
                      <a:pt x="7301" y="3111"/>
                      <a:pt x="5723" y="4606"/>
                    </a:cubicBezTo>
                    <a:cubicBezTo>
                      <a:pt x="4143" y="6103"/>
                      <a:pt x="3354" y="8127"/>
                      <a:pt x="3354" y="10681"/>
                    </a:cubicBezTo>
                    <a:cubicBezTo>
                      <a:pt x="3354" y="13374"/>
                      <a:pt x="4178" y="15468"/>
                      <a:pt x="5827" y="16965"/>
                    </a:cubicBezTo>
                    <a:cubicBezTo>
                      <a:pt x="7477" y="18460"/>
                      <a:pt x="9723" y="19208"/>
                      <a:pt x="12566" y="19208"/>
                    </a:cubicBezTo>
                    <a:cubicBezTo>
                      <a:pt x="13608" y="19208"/>
                      <a:pt x="14646" y="19120"/>
                      <a:pt x="15684" y="18943"/>
                    </a:cubicBezTo>
                    <a:cubicBezTo>
                      <a:pt x="16720" y="18766"/>
                      <a:pt x="17628" y="18538"/>
                      <a:pt x="18410" y="18258"/>
                    </a:cubicBezTo>
                    <a:lnTo>
                      <a:pt x="18410" y="13156"/>
                    </a:lnTo>
                    <a:lnTo>
                      <a:pt x="11916" y="13156"/>
                    </a:lnTo>
                    <a:lnTo>
                      <a:pt x="11916" y="10723"/>
                    </a:lnTo>
                    <a:lnTo>
                      <a:pt x="21600" y="10723"/>
                    </a:lnTo>
                    <a:cubicBezTo>
                      <a:pt x="21600" y="10723"/>
                      <a:pt x="21600" y="19656"/>
                      <a:pt x="21600" y="19656"/>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1" name="Shape">
                <a:extLst>
                  <a:ext uri="{FF2B5EF4-FFF2-40B4-BE49-F238E27FC236}">
                    <a16:creationId xmlns:a16="http://schemas.microsoft.com/office/drawing/2014/main" id="{5852AF64-17DA-874D-AB78-7F412E423B68}"/>
                  </a:ext>
                </a:extLst>
              </p:cNvPr>
              <p:cNvSpPr/>
              <p:nvPr/>
            </p:nvSpPr>
            <p:spPr>
              <a:xfrm>
                <a:off x="10947400" y="6432550"/>
                <a:ext cx="95187" cy="108855"/>
              </a:xfrm>
              <a:custGeom>
                <a:avLst/>
                <a:gdLst/>
                <a:ahLst/>
                <a:cxnLst>
                  <a:cxn ang="0">
                    <a:pos x="wd2" y="hd2"/>
                  </a:cxn>
                  <a:cxn ang="5400000">
                    <a:pos x="wd2" y="hd2"/>
                  </a:cxn>
                  <a:cxn ang="10800000">
                    <a:pos x="wd2" y="hd2"/>
                  </a:cxn>
                  <a:cxn ang="16200000">
                    <a:pos x="wd2" y="hd2"/>
                  </a:cxn>
                </a:cxnLst>
                <a:rect l="0" t="0" r="r" b="b"/>
                <a:pathLst>
                  <a:path w="21600" h="21600" extrusionOk="0">
                    <a:moveTo>
                      <a:pt x="17536" y="10809"/>
                    </a:moveTo>
                    <a:cubicBezTo>
                      <a:pt x="17536" y="8159"/>
                      <a:pt x="16942" y="6189"/>
                      <a:pt x="15755" y="4900"/>
                    </a:cubicBezTo>
                    <a:cubicBezTo>
                      <a:pt x="14568" y="3613"/>
                      <a:pt x="12918" y="2968"/>
                      <a:pt x="10811" y="2968"/>
                    </a:cubicBezTo>
                    <a:cubicBezTo>
                      <a:pt x="8674" y="2968"/>
                      <a:pt x="7013" y="3613"/>
                      <a:pt x="5834" y="4900"/>
                    </a:cubicBezTo>
                    <a:cubicBezTo>
                      <a:pt x="4654" y="6189"/>
                      <a:pt x="4064" y="8159"/>
                      <a:pt x="4064" y="10809"/>
                    </a:cubicBezTo>
                    <a:cubicBezTo>
                      <a:pt x="4064" y="13375"/>
                      <a:pt x="4658" y="15319"/>
                      <a:pt x="5846" y="16645"/>
                    </a:cubicBezTo>
                    <a:cubicBezTo>
                      <a:pt x="7032" y="17970"/>
                      <a:pt x="8688" y="18632"/>
                      <a:pt x="10811" y="18632"/>
                    </a:cubicBezTo>
                    <a:cubicBezTo>
                      <a:pt x="12907" y="18632"/>
                      <a:pt x="14551" y="17977"/>
                      <a:pt x="15744" y="16662"/>
                    </a:cubicBezTo>
                    <a:cubicBezTo>
                      <a:pt x="16939" y="15350"/>
                      <a:pt x="17536" y="13398"/>
                      <a:pt x="17536" y="10809"/>
                    </a:cubicBezTo>
                    <a:moveTo>
                      <a:pt x="21600" y="10809"/>
                    </a:moveTo>
                    <a:cubicBezTo>
                      <a:pt x="21600" y="14144"/>
                      <a:pt x="20623" y="16776"/>
                      <a:pt x="18667" y="18706"/>
                    </a:cubicBezTo>
                    <a:cubicBezTo>
                      <a:pt x="16712" y="20636"/>
                      <a:pt x="14093" y="21600"/>
                      <a:pt x="10811" y="21600"/>
                    </a:cubicBezTo>
                    <a:cubicBezTo>
                      <a:pt x="7502" y="21600"/>
                      <a:pt x="4872" y="20636"/>
                      <a:pt x="2923" y="18706"/>
                    </a:cubicBezTo>
                    <a:cubicBezTo>
                      <a:pt x="974" y="16776"/>
                      <a:pt x="0" y="14144"/>
                      <a:pt x="0" y="10809"/>
                    </a:cubicBezTo>
                    <a:cubicBezTo>
                      <a:pt x="0" y="7475"/>
                      <a:pt x="974" y="4840"/>
                      <a:pt x="2923" y="2904"/>
                    </a:cubicBezTo>
                    <a:cubicBezTo>
                      <a:pt x="4872" y="969"/>
                      <a:pt x="7502" y="0"/>
                      <a:pt x="10811" y="0"/>
                    </a:cubicBezTo>
                    <a:cubicBezTo>
                      <a:pt x="14093" y="0"/>
                      <a:pt x="16712" y="969"/>
                      <a:pt x="18667" y="2904"/>
                    </a:cubicBezTo>
                    <a:cubicBezTo>
                      <a:pt x="20623" y="4840"/>
                      <a:pt x="21600" y="7475"/>
                      <a:pt x="21600" y="10809"/>
                    </a:cubicBezTo>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2" name="Shape">
                <a:extLst>
                  <a:ext uri="{FF2B5EF4-FFF2-40B4-BE49-F238E27FC236}">
                    <a16:creationId xmlns:a16="http://schemas.microsoft.com/office/drawing/2014/main" id="{DAA0E899-B579-BA4C-9FEB-20DA8C75B696}"/>
                  </a:ext>
                </a:extLst>
              </p:cNvPr>
              <p:cNvSpPr/>
              <p:nvPr/>
            </p:nvSpPr>
            <p:spPr>
              <a:xfrm>
                <a:off x="11055350" y="6438900"/>
                <a:ext cx="100644"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44" y="21600"/>
                    </a:lnTo>
                    <a:lnTo>
                      <a:pt x="8898" y="21600"/>
                    </a:lnTo>
                    <a:lnTo>
                      <a:pt x="0" y="0"/>
                    </a:lnTo>
                    <a:lnTo>
                      <a:pt x="4043" y="0"/>
                    </a:lnTo>
                    <a:lnTo>
                      <a:pt x="10899" y="17191"/>
                    </a:lnTo>
                    <a:lnTo>
                      <a:pt x="17696" y="0"/>
                    </a:lnTo>
                    <a:cubicBezTo>
                      <a:pt x="17696" y="0"/>
                      <a:pt x="21600" y="0"/>
                      <a:pt x="21600" y="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3" name="Shape">
                <a:extLst>
                  <a:ext uri="{FF2B5EF4-FFF2-40B4-BE49-F238E27FC236}">
                    <a16:creationId xmlns:a16="http://schemas.microsoft.com/office/drawing/2014/main" id="{86224D0B-C180-7649-9068-B55BC3A3B9E4}"/>
                  </a:ext>
                </a:extLst>
              </p:cNvPr>
              <p:cNvSpPr/>
              <p:nvPr/>
            </p:nvSpPr>
            <p:spPr>
              <a:xfrm>
                <a:off x="11163300" y="6432550"/>
                <a:ext cx="93617"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9" y="6739"/>
                      <a:pt x="17158" y="5336"/>
                      <a:pt x="16117" y="4342"/>
                    </a:cubicBezTo>
                    <a:cubicBezTo>
                      <a:pt x="15072" y="3349"/>
                      <a:pt x="13484" y="2851"/>
                      <a:pt x="11354" y="2851"/>
                    </a:cubicBezTo>
                    <a:cubicBezTo>
                      <a:pt x="9209" y="2851"/>
                      <a:pt x="7503" y="3398"/>
                      <a:pt x="6231" y="4489"/>
                    </a:cubicBezTo>
                    <a:cubicBezTo>
                      <a:pt x="4960" y="5580"/>
                      <a:pt x="4238" y="6937"/>
                      <a:pt x="4069" y="8556"/>
                    </a:cubicBezTo>
                    <a:cubicBezTo>
                      <a:pt x="4069" y="8556"/>
                      <a:pt x="17702" y="8556"/>
                      <a:pt x="17702" y="8556"/>
                    </a:cubicBezTo>
                    <a:close/>
                    <a:moveTo>
                      <a:pt x="21600" y="11204"/>
                    </a:moveTo>
                    <a:lnTo>
                      <a:pt x="4069" y="11204"/>
                    </a:lnTo>
                    <a:cubicBezTo>
                      <a:pt x="4069" y="12467"/>
                      <a:pt x="4289" y="13569"/>
                      <a:pt x="4729" y="14508"/>
                    </a:cubicBezTo>
                    <a:cubicBezTo>
                      <a:pt x="5168" y="15445"/>
                      <a:pt x="5772" y="16215"/>
                      <a:pt x="6540" y="16816"/>
                    </a:cubicBezTo>
                    <a:cubicBezTo>
                      <a:pt x="7279" y="17406"/>
                      <a:pt x="8156" y="17846"/>
                      <a:pt x="9171" y="18141"/>
                    </a:cubicBezTo>
                    <a:cubicBezTo>
                      <a:pt x="10186" y="18435"/>
                      <a:pt x="11304" y="18582"/>
                      <a:pt x="12526" y="18582"/>
                    </a:cubicBezTo>
                    <a:cubicBezTo>
                      <a:pt x="14146" y="18582"/>
                      <a:pt x="15775" y="18303"/>
                      <a:pt x="17415" y="17746"/>
                    </a:cubicBezTo>
                    <a:cubicBezTo>
                      <a:pt x="19055" y="17187"/>
                      <a:pt x="20224" y="16639"/>
                      <a:pt x="20919" y="16099"/>
                    </a:cubicBezTo>
                    <a:lnTo>
                      <a:pt x="21132" y="16099"/>
                    </a:lnTo>
                    <a:lnTo>
                      <a:pt x="21132" y="19871"/>
                    </a:lnTo>
                    <a:cubicBezTo>
                      <a:pt x="19783" y="20361"/>
                      <a:pt x="18406" y="20772"/>
                      <a:pt x="16998" y="21103"/>
                    </a:cubicBezTo>
                    <a:cubicBezTo>
                      <a:pt x="15593" y="21434"/>
                      <a:pt x="14114" y="21600"/>
                      <a:pt x="12569" y="21600"/>
                    </a:cubicBezTo>
                    <a:cubicBezTo>
                      <a:pt x="8619" y="21600"/>
                      <a:pt x="5538" y="20677"/>
                      <a:pt x="3324" y="18830"/>
                    </a:cubicBezTo>
                    <a:cubicBezTo>
                      <a:pt x="1108" y="16984"/>
                      <a:pt x="0" y="14362"/>
                      <a:pt x="0" y="10965"/>
                    </a:cubicBezTo>
                    <a:cubicBezTo>
                      <a:pt x="0" y="7605"/>
                      <a:pt x="1061" y="4937"/>
                      <a:pt x="3184" y="2963"/>
                    </a:cubicBezTo>
                    <a:cubicBezTo>
                      <a:pt x="5308" y="987"/>
                      <a:pt x="8101" y="0"/>
                      <a:pt x="11568" y="0"/>
                    </a:cubicBezTo>
                    <a:cubicBezTo>
                      <a:pt x="14776" y="0"/>
                      <a:pt x="17252" y="809"/>
                      <a:pt x="18990" y="2427"/>
                    </a:cubicBezTo>
                    <a:cubicBezTo>
                      <a:pt x="20731"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4" name="Shape">
                <a:extLst>
                  <a:ext uri="{FF2B5EF4-FFF2-40B4-BE49-F238E27FC236}">
                    <a16:creationId xmlns:a16="http://schemas.microsoft.com/office/drawing/2014/main" id="{4C213B1E-C357-5849-A84B-4E9313E93AC6}"/>
                  </a:ext>
                </a:extLst>
              </p:cNvPr>
              <p:cNvSpPr/>
              <p:nvPr/>
            </p:nvSpPr>
            <p:spPr>
              <a:xfrm>
                <a:off x="11277600" y="6438900"/>
                <a:ext cx="64352" cy="103138"/>
              </a:xfrm>
              <a:custGeom>
                <a:avLst/>
                <a:gdLst/>
                <a:ahLst/>
                <a:cxnLst>
                  <a:cxn ang="0">
                    <a:pos x="wd2" y="hd2"/>
                  </a:cxn>
                  <a:cxn ang="5400000">
                    <a:pos x="wd2" y="hd2"/>
                  </a:cxn>
                  <a:cxn ang="10800000">
                    <a:pos x="wd2" y="hd2"/>
                  </a:cxn>
                  <a:cxn ang="16200000">
                    <a:pos x="wd2" y="hd2"/>
                  </a:cxn>
                </a:cxnLst>
                <a:rect l="0" t="0" r="r" b="b"/>
                <a:pathLst>
                  <a:path w="21600" h="21600" extrusionOk="0">
                    <a:moveTo>
                      <a:pt x="21600" y="3965"/>
                    </a:moveTo>
                    <a:lnTo>
                      <a:pt x="21288" y="3965"/>
                    </a:lnTo>
                    <a:cubicBezTo>
                      <a:pt x="20423" y="3835"/>
                      <a:pt x="19579" y="3743"/>
                      <a:pt x="18765" y="3684"/>
                    </a:cubicBezTo>
                    <a:cubicBezTo>
                      <a:pt x="17948" y="3626"/>
                      <a:pt x="16983" y="3598"/>
                      <a:pt x="15867" y="3598"/>
                    </a:cubicBezTo>
                    <a:cubicBezTo>
                      <a:pt x="14070" y="3598"/>
                      <a:pt x="12335" y="3845"/>
                      <a:pt x="10661" y="4342"/>
                    </a:cubicBezTo>
                    <a:cubicBezTo>
                      <a:pt x="8985" y="4838"/>
                      <a:pt x="7376" y="5480"/>
                      <a:pt x="5824" y="6266"/>
                    </a:cubicBezTo>
                    <a:lnTo>
                      <a:pt x="5824" y="21600"/>
                    </a:lnTo>
                    <a:lnTo>
                      <a:pt x="0" y="21600"/>
                    </a:lnTo>
                    <a:lnTo>
                      <a:pt x="0" y="0"/>
                    </a:lnTo>
                    <a:lnTo>
                      <a:pt x="5824" y="0"/>
                    </a:lnTo>
                    <a:lnTo>
                      <a:pt x="5824" y="3191"/>
                    </a:lnTo>
                    <a:cubicBezTo>
                      <a:pt x="8139" y="2031"/>
                      <a:pt x="10179" y="1209"/>
                      <a:pt x="11947" y="726"/>
                    </a:cubicBezTo>
                    <a:cubicBezTo>
                      <a:pt x="13714" y="242"/>
                      <a:pt x="15516" y="0"/>
                      <a:pt x="17355" y="0"/>
                    </a:cubicBezTo>
                    <a:cubicBezTo>
                      <a:pt x="18366" y="0"/>
                      <a:pt x="19099" y="17"/>
                      <a:pt x="19555" y="49"/>
                    </a:cubicBezTo>
                    <a:cubicBezTo>
                      <a:pt x="20009" y="81"/>
                      <a:pt x="20692" y="144"/>
                      <a:pt x="21600" y="233"/>
                    </a:cubicBezTo>
                    <a:cubicBezTo>
                      <a:pt x="21600" y="233"/>
                      <a:pt x="21600" y="3965"/>
                      <a:pt x="21600" y="3965"/>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5" name="Shape">
                <a:extLst>
                  <a:ext uri="{FF2B5EF4-FFF2-40B4-BE49-F238E27FC236}">
                    <a16:creationId xmlns:a16="http://schemas.microsoft.com/office/drawing/2014/main" id="{FC06B10E-91F2-BE41-9117-A4DB559D8928}"/>
                  </a:ext>
                </a:extLst>
              </p:cNvPr>
              <p:cNvSpPr/>
              <p:nvPr/>
            </p:nvSpPr>
            <p:spPr>
              <a:xfrm>
                <a:off x="1136015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0" y="21600"/>
                    </a:lnTo>
                    <a:lnTo>
                      <a:pt x="17250" y="9633"/>
                    </a:lnTo>
                    <a:cubicBezTo>
                      <a:pt x="17250" y="8668"/>
                      <a:pt x="17182" y="7760"/>
                      <a:pt x="17044" y="6914"/>
                    </a:cubicBezTo>
                    <a:cubicBezTo>
                      <a:pt x="16905" y="6068"/>
                      <a:pt x="16652" y="5406"/>
                      <a:pt x="16280" y="4930"/>
                    </a:cubicBezTo>
                    <a:cubicBezTo>
                      <a:pt x="15895" y="4403"/>
                      <a:pt x="15340" y="4011"/>
                      <a:pt x="14616" y="3753"/>
                    </a:cubicBezTo>
                    <a:cubicBezTo>
                      <a:pt x="13890" y="3497"/>
                      <a:pt x="12950" y="3368"/>
                      <a:pt x="11792" y="3368"/>
                    </a:cubicBezTo>
                    <a:cubicBezTo>
                      <a:pt x="10605" y="3368"/>
                      <a:pt x="9364" y="3606"/>
                      <a:pt x="8069" y="4083"/>
                    </a:cubicBezTo>
                    <a:cubicBezTo>
                      <a:pt x="6776" y="4560"/>
                      <a:pt x="5533" y="5168"/>
                      <a:pt x="4346" y="5908"/>
                    </a:cubicBezTo>
                    <a:lnTo>
                      <a:pt x="4346" y="21600"/>
                    </a:lnTo>
                    <a:lnTo>
                      <a:pt x="0" y="21600"/>
                    </a:lnTo>
                    <a:lnTo>
                      <a:pt x="0" y="582"/>
                    </a:lnTo>
                    <a:lnTo>
                      <a:pt x="4346" y="582"/>
                    </a:lnTo>
                    <a:lnTo>
                      <a:pt x="4346" y="2916"/>
                    </a:lnTo>
                    <a:cubicBezTo>
                      <a:pt x="5702" y="2001"/>
                      <a:pt x="7105" y="1287"/>
                      <a:pt x="8556" y="771"/>
                    </a:cubicBezTo>
                    <a:cubicBezTo>
                      <a:pt x="10005" y="258"/>
                      <a:pt x="11491" y="0"/>
                      <a:pt x="13017" y="0"/>
                    </a:cubicBezTo>
                    <a:cubicBezTo>
                      <a:pt x="15810" y="0"/>
                      <a:pt x="17938" y="683"/>
                      <a:pt x="19403" y="2051"/>
                    </a:cubicBezTo>
                    <a:cubicBezTo>
                      <a:pt x="20866"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6" name="Shape">
                <a:extLst>
                  <a:ext uri="{FF2B5EF4-FFF2-40B4-BE49-F238E27FC236}">
                    <a16:creationId xmlns:a16="http://schemas.microsoft.com/office/drawing/2014/main" id="{0BDF886B-7561-5241-B89F-6FBCC108868E}"/>
                  </a:ext>
                </a:extLst>
              </p:cNvPr>
              <p:cNvSpPr/>
              <p:nvPr/>
            </p:nvSpPr>
            <p:spPr>
              <a:xfrm>
                <a:off x="11474450" y="6432550"/>
                <a:ext cx="150494"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109" y="21600"/>
                    </a:lnTo>
                    <a:lnTo>
                      <a:pt x="19109" y="9633"/>
                    </a:lnTo>
                    <a:cubicBezTo>
                      <a:pt x="19109" y="8730"/>
                      <a:pt x="19080" y="7859"/>
                      <a:pt x="19023" y="7019"/>
                    </a:cubicBezTo>
                    <a:cubicBezTo>
                      <a:pt x="18965" y="6178"/>
                      <a:pt x="18844" y="5507"/>
                      <a:pt x="18658" y="5004"/>
                    </a:cubicBezTo>
                    <a:cubicBezTo>
                      <a:pt x="18455" y="4465"/>
                      <a:pt x="18163" y="4059"/>
                      <a:pt x="17784" y="3782"/>
                    </a:cubicBezTo>
                    <a:cubicBezTo>
                      <a:pt x="17404" y="3507"/>
                      <a:pt x="16857" y="3368"/>
                      <a:pt x="16141" y="3368"/>
                    </a:cubicBezTo>
                    <a:cubicBezTo>
                      <a:pt x="15443" y="3368"/>
                      <a:pt x="14744" y="3615"/>
                      <a:pt x="14047" y="4111"/>
                    </a:cubicBezTo>
                    <a:cubicBezTo>
                      <a:pt x="13348" y="4606"/>
                      <a:pt x="12651" y="5237"/>
                      <a:pt x="11953" y="6001"/>
                    </a:cubicBezTo>
                    <a:cubicBezTo>
                      <a:pt x="11980" y="6291"/>
                      <a:pt x="12001" y="6625"/>
                      <a:pt x="12019" y="7008"/>
                    </a:cubicBezTo>
                    <a:cubicBezTo>
                      <a:pt x="12036" y="7392"/>
                      <a:pt x="12046" y="7771"/>
                      <a:pt x="12046" y="8147"/>
                    </a:cubicBezTo>
                    <a:lnTo>
                      <a:pt x="12046" y="21600"/>
                    </a:lnTo>
                    <a:lnTo>
                      <a:pt x="9555" y="21600"/>
                    </a:lnTo>
                    <a:lnTo>
                      <a:pt x="9555" y="9633"/>
                    </a:lnTo>
                    <a:cubicBezTo>
                      <a:pt x="9555" y="8705"/>
                      <a:pt x="9526" y="7824"/>
                      <a:pt x="9469" y="6989"/>
                    </a:cubicBezTo>
                    <a:cubicBezTo>
                      <a:pt x="9410" y="6155"/>
                      <a:pt x="9289" y="5488"/>
                      <a:pt x="9104" y="4987"/>
                    </a:cubicBezTo>
                    <a:cubicBezTo>
                      <a:pt x="8901" y="4447"/>
                      <a:pt x="8609" y="4042"/>
                      <a:pt x="8230" y="3773"/>
                    </a:cubicBezTo>
                    <a:cubicBezTo>
                      <a:pt x="7850" y="3502"/>
                      <a:pt x="7302" y="3368"/>
                      <a:pt x="6587" y="3368"/>
                    </a:cubicBezTo>
                    <a:cubicBezTo>
                      <a:pt x="5906" y="3368"/>
                      <a:pt x="5223" y="3606"/>
                      <a:pt x="4539" y="4083"/>
                    </a:cubicBezTo>
                    <a:cubicBezTo>
                      <a:pt x="3854" y="4560"/>
                      <a:pt x="3171" y="5168"/>
                      <a:pt x="2491" y="5908"/>
                    </a:cubicBezTo>
                    <a:lnTo>
                      <a:pt x="2491" y="21600"/>
                    </a:lnTo>
                    <a:lnTo>
                      <a:pt x="0" y="21600"/>
                    </a:lnTo>
                    <a:lnTo>
                      <a:pt x="0" y="582"/>
                    </a:lnTo>
                    <a:lnTo>
                      <a:pt x="2491" y="582"/>
                    </a:lnTo>
                    <a:lnTo>
                      <a:pt x="2491" y="2916"/>
                    </a:lnTo>
                    <a:cubicBezTo>
                      <a:pt x="3268" y="2001"/>
                      <a:pt x="4044" y="1287"/>
                      <a:pt x="4818" y="771"/>
                    </a:cubicBezTo>
                    <a:cubicBezTo>
                      <a:pt x="5590" y="258"/>
                      <a:pt x="6414" y="0"/>
                      <a:pt x="7289" y="0"/>
                    </a:cubicBezTo>
                    <a:cubicBezTo>
                      <a:pt x="8295" y="0"/>
                      <a:pt x="9150" y="302"/>
                      <a:pt x="9852" y="903"/>
                    </a:cubicBezTo>
                    <a:cubicBezTo>
                      <a:pt x="10555" y="1505"/>
                      <a:pt x="11078" y="2340"/>
                      <a:pt x="11422" y="3406"/>
                    </a:cubicBezTo>
                    <a:cubicBezTo>
                      <a:pt x="12430" y="2201"/>
                      <a:pt x="13348" y="1333"/>
                      <a:pt x="14180" y="800"/>
                    </a:cubicBezTo>
                    <a:cubicBezTo>
                      <a:pt x="15010" y="267"/>
                      <a:pt x="15898" y="0"/>
                      <a:pt x="16843" y="0"/>
                    </a:cubicBezTo>
                    <a:cubicBezTo>
                      <a:pt x="18468" y="0"/>
                      <a:pt x="19667" y="699"/>
                      <a:pt x="20441" y="2098"/>
                    </a:cubicBezTo>
                    <a:cubicBezTo>
                      <a:pt x="21214" y="3497"/>
                      <a:pt x="21600" y="5450"/>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7" name="Shape">
                <a:extLst>
                  <a:ext uri="{FF2B5EF4-FFF2-40B4-BE49-F238E27FC236}">
                    <a16:creationId xmlns:a16="http://schemas.microsoft.com/office/drawing/2014/main" id="{D84ABE51-E34C-394F-BFE0-FB15DF56BEB3}"/>
                  </a:ext>
                </a:extLst>
              </p:cNvPr>
              <p:cNvSpPr/>
              <p:nvPr/>
            </p:nvSpPr>
            <p:spPr>
              <a:xfrm>
                <a:off x="11645900" y="6432550"/>
                <a:ext cx="93624" cy="108397"/>
              </a:xfrm>
              <a:custGeom>
                <a:avLst/>
                <a:gdLst/>
                <a:ahLst/>
                <a:cxnLst>
                  <a:cxn ang="0">
                    <a:pos x="wd2" y="hd2"/>
                  </a:cxn>
                  <a:cxn ang="5400000">
                    <a:pos x="wd2" y="hd2"/>
                  </a:cxn>
                  <a:cxn ang="10800000">
                    <a:pos x="wd2" y="hd2"/>
                  </a:cxn>
                  <a:cxn ang="16200000">
                    <a:pos x="wd2" y="hd2"/>
                  </a:cxn>
                </a:cxnLst>
                <a:rect l="0" t="0" r="r" b="b"/>
                <a:pathLst>
                  <a:path w="21600" h="21600" extrusionOk="0">
                    <a:moveTo>
                      <a:pt x="17702" y="8556"/>
                    </a:moveTo>
                    <a:cubicBezTo>
                      <a:pt x="17688" y="6739"/>
                      <a:pt x="17159" y="5336"/>
                      <a:pt x="16114" y="4342"/>
                    </a:cubicBezTo>
                    <a:cubicBezTo>
                      <a:pt x="15071" y="3349"/>
                      <a:pt x="13484" y="2851"/>
                      <a:pt x="11353" y="2851"/>
                    </a:cubicBezTo>
                    <a:cubicBezTo>
                      <a:pt x="9208" y="2851"/>
                      <a:pt x="7502" y="3398"/>
                      <a:pt x="6230" y="4489"/>
                    </a:cubicBezTo>
                    <a:cubicBezTo>
                      <a:pt x="4959" y="5580"/>
                      <a:pt x="4241" y="6937"/>
                      <a:pt x="4067" y="8556"/>
                    </a:cubicBezTo>
                    <a:cubicBezTo>
                      <a:pt x="4067" y="8556"/>
                      <a:pt x="17702" y="8556"/>
                      <a:pt x="17702" y="8556"/>
                    </a:cubicBezTo>
                    <a:close/>
                    <a:moveTo>
                      <a:pt x="21600" y="11204"/>
                    </a:moveTo>
                    <a:lnTo>
                      <a:pt x="4067" y="11204"/>
                    </a:lnTo>
                    <a:cubicBezTo>
                      <a:pt x="4067" y="12467"/>
                      <a:pt x="4288" y="13569"/>
                      <a:pt x="4729" y="14508"/>
                    </a:cubicBezTo>
                    <a:cubicBezTo>
                      <a:pt x="5169" y="15445"/>
                      <a:pt x="5773" y="16215"/>
                      <a:pt x="6541" y="16816"/>
                    </a:cubicBezTo>
                    <a:cubicBezTo>
                      <a:pt x="7276" y="17406"/>
                      <a:pt x="8156" y="17846"/>
                      <a:pt x="9170" y="18141"/>
                    </a:cubicBezTo>
                    <a:cubicBezTo>
                      <a:pt x="10185" y="18435"/>
                      <a:pt x="11303" y="18582"/>
                      <a:pt x="12525" y="18582"/>
                    </a:cubicBezTo>
                    <a:cubicBezTo>
                      <a:pt x="14143" y="18582"/>
                      <a:pt x="15774" y="18303"/>
                      <a:pt x="17414" y="17746"/>
                    </a:cubicBezTo>
                    <a:cubicBezTo>
                      <a:pt x="19055" y="17187"/>
                      <a:pt x="20223" y="16639"/>
                      <a:pt x="20919" y="16099"/>
                    </a:cubicBezTo>
                    <a:lnTo>
                      <a:pt x="21131" y="16099"/>
                    </a:lnTo>
                    <a:lnTo>
                      <a:pt x="21131" y="19871"/>
                    </a:lnTo>
                    <a:cubicBezTo>
                      <a:pt x="19782" y="20361"/>
                      <a:pt x="18404" y="20772"/>
                      <a:pt x="16999" y="21103"/>
                    </a:cubicBezTo>
                    <a:cubicBezTo>
                      <a:pt x="15592" y="21434"/>
                      <a:pt x="14115" y="21600"/>
                      <a:pt x="12566" y="21600"/>
                    </a:cubicBezTo>
                    <a:cubicBezTo>
                      <a:pt x="8620" y="21600"/>
                      <a:pt x="5539" y="20677"/>
                      <a:pt x="3323" y="18830"/>
                    </a:cubicBezTo>
                    <a:cubicBezTo>
                      <a:pt x="1108" y="16984"/>
                      <a:pt x="0" y="14362"/>
                      <a:pt x="0" y="10965"/>
                    </a:cubicBezTo>
                    <a:cubicBezTo>
                      <a:pt x="0" y="7605"/>
                      <a:pt x="1062" y="4937"/>
                      <a:pt x="3185" y="2963"/>
                    </a:cubicBezTo>
                    <a:cubicBezTo>
                      <a:pt x="5307" y="987"/>
                      <a:pt x="8102" y="0"/>
                      <a:pt x="11567" y="0"/>
                    </a:cubicBezTo>
                    <a:cubicBezTo>
                      <a:pt x="14776" y="0"/>
                      <a:pt x="17250" y="809"/>
                      <a:pt x="18990" y="2427"/>
                    </a:cubicBezTo>
                    <a:cubicBezTo>
                      <a:pt x="20730" y="4049"/>
                      <a:pt x="21600" y="6348"/>
                      <a:pt x="21600" y="9329"/>
                    </a:cubicBezTo>
                    <a:cubicBezTo>
                      <a:pt x="21600" y="9329"/>
                      <a:pt x="21600" y="11204"/>
                      <a:pt x="21600" y="11204"/>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8" name="Shape">
                <a:extLst>
                  <a:ext uri="{FF2B5EF4-FFF2-40B4-BE49-F238E27FC236}">
                    <a16:creationId xmlns:a16="http://schemas.microsoft.com/office/drawing/2014/main" id="{8CA9E778-8D8B-B44A-877A-098564C461BD}"/>
                  </a:ext>
                </a:extLst>
              </p:cNvPr>
              <p:cNvSpPr/>
              <p:nvPr/>
            </p:nvSpPr>
            <p:spPr>
              <a:xfrm>
                <a:off x="11760200" y="6432550"/>
                <a:ext cx="86233" cy="1059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52" y="21600"/>
                    </a:lnTo>
                    <a:lnTo>
                      <a:pt x="17252" y="9633"/>
                    </a:lnTo>
                    <a:cubicBezTo>
                      <a:pt x="17252" y="8668"/>
                      <a:pt x="17184" y="7760"/>
                      <a:pt x="17045" y="6914"/>
                    </a:cubicBezTo>
                    <a:cubicBezTo>
                      <a:pt x="16906" y="6068"/>
                      <a:pt x="16652" y="5406"/>
                      <a:pt x="16283" y="4930"/>
                    </a:cubicBezTo>
                    <a:cubicBezTo>
                      <a:pt x="15896" y="4403"/>
                      <a:pt x="15341" y="4011"/>
                      <a:pt x="14617" y="3753"/>
                    </a:cubicBezTo>
                    <a:cubicBezTo>
                      <a:pt x="13890" y="3497"/>
                      <a:pt x="12952" y="3368"/>
                      <a:pt x="11794" y="3368"/>
                    </a:cubicBezTo>
                    <a:cubicBezTo>
                      <a:pt x="10608" y="3368"/>
                      <a:pt x="9367" y="3606"/>
                      <a:pt x="8071" y="4083"/>
                    </a:cubicBezTo>
                    <a:cubicBezTo>
                      <a:pt x="6776" y="4560"/>
                      <a:pt x="5535" y="5168"/>
                      <a:pt x="4348" y="5908"/>
                    </a:cubicBezTo>
                    <a:lnTo>
                      <a:pt x="4348" y="21600"/>
                    </a:lnTo>
                    <a:lnTo>
                      <a:pt x="0" y="21600"/>
                    </a:lnTo>
                    <a:lnTo>
                      <a:pt x="0" y="582"/>
                    </a:lnTo>
                    <a:lnTo>
                      <a:pt x="4348" y="582"/>
                    </a:lnTo>
                    <a:lnTo>
                      <a:pt x="4348" y="2916"/>
                    </a:lnTo>
                    <a:cubicBezTo>
                      <a:pt x="5705" y="2001"/>
                      <a:pt x="7108" y="1287"/>
                      <a:pt x="8557" y="771"/>
                    </a:cubicBezTo>
                    <a:cubicBezTo>
                      <a:pt x="10005" y="258"/>
                      <a:pt x="11495" y="0"/>
                      <a:pt x="13022" y="0"/>
                    </a:cubicBezTo>
                    <a:cubicBezTo>
                      <a:pt x="15810" y="0"/>
                      <a:pt x="17938" y="683"/>
                      <a:pt x="19403" y="2051"/>
                    </a:cubicBezTo>
                    <a:cubicBezTo>
                      <a:pt x="20868" y="3418"/>
                      <a:pt x="21600" y="5388"/>
                      <a:pt x="21600" y="7958"/>
                    </a:cubicBezTo>
                    <a:cubicBezTo>
                      <a:pt x="21600" y="7958"/>
                      <a:pt x="21600" y="21600"/>
                      <a:pt x="21600" y="21600"/>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39" name="Shape">
                <a:extLst>
                  <a:ext uri="{FF2B5EF4-FFF2-40B4-BE49-F238E27FC236}">
                    <a16:creationId xmlns:a16="http://schemas.microsoft.com/office/drawing/2014/main" id="{59BC37CA-7F91-AD4E-B254-3C32C29A5D73}"/>
                  </a:ext>
                </a:extLst>
              </p:cNvPr>
              <p:cNvSpPr/>
              <p:nvPr/>
            </p:nvSpPr>
            <p:spPr>
              <a:xfrm>
                <a:off x="11868150" y="6407150"/>
                <a:ext cx="64913" cy="134799"/>
              </a:xfrm>
              <a:custGeom>
                <a:avLst/>
                <a:gdLst/>
                <a:ahLst/>
                <a:cxnLst>
                  <a:cxn ang="0">
                    <a:pos x="wd2" y="hd2"/>
                  </a:cxn>
                  <a:cxn ang="5400000">
                    <a:pos x="wd2" y="hd2"/>
                  </a:cxn>
                  <a:cxn ang="10800000">
                    <a:pos x="wd2" y="hd2"/>
                  </a:cxn>
                  <a:cxn ang="16200000">
                    <a:pos x="wd2" y="hd2"/>
                  </a:cxn>
                </a:cxnLst>
                <a:rect l="0" t="0" r="r" b="b"/>
                <a:pathLst>
                  <a:path w="21600" h="21600" extrusionOk="0">
                    <a:moveTo>
                      <a:pt x="21600" y="21127"/>
                    </a:moveTo>
                    <a:cubicBezTo>
                      <a:pt x="20515" y="21264"/>
                      <a:pt x="19332" y="21378"/>
                      <a:pt x="18051" y="21467"/>
                    </a:cubicBezTo>
                    <a:cubicBezTo>
                      <a:pt x="16772" y="21555"/>
                      <a:pt x="15629" y="21600"/>
                      <a:pt x="14626" y="21600"/>
                    </a:cubicBezTo>
                    <a:cubicBezTo>
                      <a:pt x="11124" y="21600"/>
                      <a:pt x="8459" y="21146"/>
                      <a:pt x="6636" y="20238"/>
                    </a:cubicBezTo>
                    <a:cubicBezTo>
                      <a:pt x="4815" y="19332"/>
                      <a:pt x="3904" y="17877"/>
                      <a:pt x="3904" y="15874"/>
                    </a:cubicBezTo>
                    <a:lnTo>
                      <a:pt x="3904" y="7087"/>
                    </a:lnTo>
                    <a:lnTo>
                      <a:pt x="0" y="7087"/>
                    </a:lnTo>
                    <a:lnTo>
                      <a:pt x="0" y="4749"/>
                    </a:lnTo>
                    <a:lnTo>
                      <a:pt x="3904" y="4749"/>
                    </a:lnTo>
                    <a:lnTo>
                      <a:pt x="3904" y="0"/>
                    </a:lnTo>
                    <a:lnTo>
                      <a:pt x="9680" y="0"/>
                    </a:lnTo>
                    <a:lnTo>
                      <a:pt x="9680" y="4749"/>
                    </a:lnTo>
                    <a:lnTo>
                      <a:pt x="21600" y="4749"/>
                    </a:lnTo>
                    <a:lnTo>
                      <a:pt x="21600" y="7087"/>
                    </a:lnTo>
                    <a:lnTo>
                      <a:pt x="9680" y="7087"/>
                    </a:lnTo>
                    <a:lnTo>
                      <a:pt x="9680" y="14617"/>
                    </a:lnTo>
                    <a:cubicBezTo>
                      <a:pt x="9680" y="15485"/>
                      <a:pt x="9720" y="16162"/>
                      <a:pt x="9803" y="16651"/>
                    </a:cubicBezTo>
                    <a:cubicBezTo>
                      <a:pt x="9885" y="17139"/>
                      <a:pt x="10172" y="17595"/>
                      <a:pt x="10665" y="18020"/>
                    </a:cubicBezTo>
                    <a:cubicBezTo>
                      <a:pt x="11113" y="18415"/>
                      <a:pt x="11734" y="18704"/>
                      <a:pt x="12520" y="18886"/>
                    </a:cubicBezTo>
                    <a:cubicBezTo>
                      <a:pt x="13309" y="19068"/>
                      <a:pt x="14513" y="19160"/>
                      <a:pt x="16130" y="19160"/>
                    </a:cubicBezTo>
                    <a:cubicBezTo>
                      <a:pt x="17073" y="19160"/>
                      <a:pt x="18056" y="19092"/>
                      <a:pt x="19080" y="18959"/>
                    </a:cubicBezTo>
                    <a:cubicBezTo>
                      <a:pt x="20106" y="18826"/>
                      <a:pt x="20843" y="18715"/>
                      <a:pt x="21294" y="18626"/>
                    </a:cubicBezTo>
                    <a:lnTo>
                      <a:pt x="21600" y="18626"/>
                    </a:lnTo>
                    <a:cubicBezTo>
                      <a:pt x="21600" y="18626"/>
                      <a:pt x="21600" y="21127"/>
                      <a:pt x="21600" y="21127"/>
                    </a:cubicBezTo>
                    <a:close/>
                  </a:path>
                </a:pathLst>
              </a:custGeom>
              <a:solidFill>
                <a:srgbClr val="2F2A2B"/>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grpSp>
      </p:grpSp>
      <p:sp>
        <p:nvSpPr>
          <p:cNvPr id="40" name="Text Placeholder 5"/>
          <p:cNvSpPr txBox="1">
            <a:spLocks/>
          </p:cNvSpPr>
          <p:nvPr/>
        </p:nvSpPr>
        <p:spPr>
          <a:xfrm>
            <a:off x="360005" y="6203588"/>
            <a:ext cx="3113087" cy="40310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Regulation Unit</a:t>
            </a:r>
          </a:p>
          <a:p>
            <a:r>
              <a:rPr lang="en-AU" sz="1200" dirty="0"/>
              <a:t>Department of Health</a:t>
            </a:r>
          </a:p>
        </p:txBody>
      </p:sp>
    </p:spTree>
    <p:extLst>
      <p:ext uri="{BB962C8B-B14F-4D97-AF65-F5344CB8AC3E}">
        <p14:creationId xmlns:p14="http://schemas.microsoft.com/office/powerpoint/2010/main" val="227674202"/>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91435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A22CB5B-2FDE-418B-97F8-F80C342215C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2962762"/>
            <a:ext cx="3895725" cy="23790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2013744" y="1764103"/>
            <a:ext cx="8164513" cy="2790834"/>
          </a:xfrm>
          <a:prstGeom prst="rect">
            <a:avLst/>
          </a:prstGeom>
        </p:spPr>
        <p:txBody>
          <a:bodyPr>
            <a:normAutofit fontScale="92500" lnSpcReduction="20000"/>
          </a:bodyPr>
          <a:lstStyle/>
          <a:p>
            <a:pPr algn="ctr">
              <a:defRPr/>
            </a:pPr>
            <a:r>
              <a:rPr lang="en-US" sz="3200" dirty="0">
                <a:latin typeface="Gill Sans"/>
                <a:ea typeface="+mj-ea"/>
                <a:cs typeface="Gill Sans"/>
              </a:rPr>
              <a:t>For NEPT Providers, Patient Transport Officers and Clinical Escorts</a:t>
            </a:r>
          </a:p>
          <a:p>
            <a:pPr algn="ctr">
              <a:defRPr/>
            </a:pPr>
            <a:r>
              <a:rPr lang="en-US" dirty="0">
                <a:latin typeface="Gill Sans"/>
                <a:ea typeface="+mj-ea"/>
                <a:cs typeface="Gill Sans"/>
              </a:rPr>
              <a:t>November 2019</a:t>
            </a:r>
          </a:p>
          <a:p>
            <a:pPr algn="ctr">
              <a:defRPr/>
            </a:pPr>
            <a:endParaRPr lang="en-US" sz="3200" dirty="0">
              <a:latin typeface="Gill Sans"/>
              <a:ea typeface="+mj-ea"/>
              <a:cs typeface="Gill Sans"/>
            </a:endParaRPr>
          </a:p>
          <a:p>
            <a:pPr algn="ctr">
              <a:defRPr/>
            </a:pPr>
            <a:r>
              <a:rPr lang="en-US" sz="3200" dirty="0">
                <a:latin typeface="Gill Sans"/>
                <a:ea typeface="+mj-ea"/>
                <a:cs typeface="Gill Sans"/>
              </a:rPr>
              <a:t> </a:t>
            </a:r>
            <a:br>
              <a:rPr lang="en-US" sz="3200" dirty="0">
                <a:latin typeface="Gill Sans"/>
                <a:ea typeface="+mj-ea"/>
                <a:cs typeface="Gill Sans"/>
              </a:rPr>
            </a:br>
            <a:br>
              <a:rPr lang="en-US" sz="3200" dirty="0">
                <a:latin typeface="Gill Sans"/>
                <a:ea typeface="+mj-ea"/>
                <a:cs typeface="Gill Sans"/>
              </a:rPr>
            </a:br>
            <a:br>
              <a:rPr lang="en-US" sz="3200" dirty="0">
                <a:latin typeface="Gill Sans"/>
                <a:ea typeface="+mj-ea"/>
                <a:cs typeface="Gill Sans"/>
              </a:rPr>
            </a:br>
            <a:endParaRPr lang="en-US" sz="1600" dirty="0">
              <a:latin typeface="Gill Sans Light"/>
              <a:ea typeface="+mj-ea"/>
              <a:cs typeface="Gill Sans Light"/>
            </a:endParaRPr>
          </a:p>
        </p:txBody>
      </p:sp>
      <p:sp>
        <p:nvSpPr>
          <p:cNvPr id="2" name="Title 1">
            <a:extLst>
              <a:ext uri="{FF2B5EF4-FFF2-40B4-BE49-F238E27FC236}">
                <a16:creationId xmlns:a16="http://schemas.microsoft.com/office/drawing/2014/main" id="{DA66DCE2-F286-4786-98D6-8DB86F09E8D9}"/>
              </a:ext>
            </a:extLst>
          </p:cNvPr>
          <p:cNvSpPr>
            <a:spLocks noGrp="1"/>
          </p:cNvSpPr>
          <p:nvPr>
            <p:ph type="title"/>
          </p:nvPr>
        </p:nvSpPr>
        <p:spPr>
          <a:xfrm>
            <a:off x="838200" y="365129"/>
            <a:ext cx="10515600" cy="1325563"/>
          </a:xfrm>
        </p:spPr>
        <p:txBody>
          <a:bodyPr/>
          <a:lstStyle/>
          <a:p>
            <a:pPr algn="ctr"/>
            <a:r>
              <a:rPr lang="en-AU" sz="4400" dirty="0"/>
              <a:t>Non-Emergency Patient Transport Regulation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AC1D0-4F15-46F1-9CBD-1053A1A29A35}"/>
              </a:ext>
              <a:ext uri="{C183D7F6-B498-43B3-948B-1728B52AA6E4}">
                <adec:decorative xmlns:adec="http://schemas.microsoft.com/office/drawing/2017/decorative" val="1"/>
              </a:ext>
            </a:extLst>
          </p:cNvPr>
          <p:cNvPicPr>
            <a:picLocks noChangeAspect="1"/>
          </p:cNvPicPr>
          <p:nvPr/>
        </p:nvPicPr>
        <p:blipFill rotWithShape="1">
          <a:blip r:embed="rId3"/>
          <a:srcRect l="7931" r="22001" b="2"/>
          <a:stretch/>
        </p:blipFill>
        <p:spPr>
          <a:xfrm>
            <a:off x="1386883" y="1792668"/>
            <a:ext cx="2403383" cy="3272663"/>
          </a:xfrm>
          <a:prstGeom prst="rect">
            <a:avLst/>
          </a:prstGeom>
          <a:effectLst/>
        </p:spPr>
      </p:pic>
      <p:sp>
        <p:nvSpPr>
          <p:cNvPr id="8" name="Content Placeholder 2">
            <a:extLst>
              <a:ext uri="{FF2B5EF4-FFF2-40B4-BE49-F238E27FC236}">
                <a16:creationId xmlns:a16="http://schemas.microsoft.com/office/drawing/2014/main" id="{81E9BFC9-31E1-48A7-8081-6695E09B0387}"/>
              </a:ext>
            </a:extLst>
          </p:cNvPr>
          <p:cNvSpPr>
            <a:spLocks noGrp="1"/>
          </p:cNvSpPr>
          <p:nvPr>
            <p:ph idx="1"/>
          </p:nvPr>
        </p:nvSpPr>
        <p:spPr>
          <a:xfrm>
            <a:off x="5139558" y="1873250"/>
            <a:ext cx="6811142" cy="3111500"/>
          </a:xfrm>
        </p:spPr>
        <p:txBody>
          <a:bodyPr>
            <a:normAutofit/>
          </a:bodyPr>
          <a:lstStyle/>
          <a:p>
            <a:pPr marL="0" indent="0">
              <a:buNone/>
            </a:pPr>
            <a:r>
              <a:rPr lang="en-AU" sz="2800" dirty="0">
                <a:cs typeface="Calibri Light" panose="020F0302020204030204" pitchFamily="34" charset="0"/>
              </a:rPr>
              <a:t>Public patient in a private HSE</a:t>
            </a:r>
          </a:p>
          <a:p>
            <a:endParaRPr lang="en-AU" sz="2800" dirty="0">
              <a:cs typeface="Calibri Light" panose="020F0302020204030204" pitchFamily="34" charset="0"/>
            </a:endParaRPr>
          </a:p>
          <a:p>
            <a:r>
              <a:rPr lang="en-AU" sz="2800" dirty="0">
                <a:cs typeface="Calibri Light" panose="020F0302020204030204" pitchFamily="34" charset="0"/>
              </a:rPr>
              <a:t>Low or medium acuity</a:t>
            </a:r>
          </a:p>
          <a:p>
            <a:r>
              <a:rPr lang="en-AU" sz="2800" dirty="0">
                <a:cs typeface="Calibri Light" panose="020F0302020204030204" pitchFamily="34" charset="0"/>
              </a:rPr>
              <a:t>Complete NEPTA online booking form</a:t>
            </a:r>
          </a:p>
          <a:p>
            <a:r>
              <a:rPr lang="en-AU" sz="2800" dirty="0">
                <a:cs typeface="Calibri Light" panose="020F0302020204030204" pitchFamily="34" charset="0"/>
              </a:rPr>
              <a:t>AT NEPT resources assessed</a:t>
            </a:r>
          </a:p>
          <a:p>
            <a:pPr lvl="1"/>
            <a:r>
              <a:rPr lang="en-AU" dirty="0"/>
              <a:t>Transfer by AT NEPT</a:t>
            </a:r>
          </a:p>
          <a:p>
            <a:pPr lvl="1"/>
            <a:r>
              <a:rPr lang="en-AU" dirty="0"/>
              <a:t>Referred to private NEPT</a:t>
            </a:r>
          </a:p>
        </p:txBody>
      </p:sp>
      <p:sp>
        <p:nvSpPr>
          <p:cNvPr id="2" name="Title 1">
            <a:extLst>
              <a:ext uri="{FF2B5EF4-FFF2-40B4-BE49-F238E27FC236}">
                <a16:creationId xmlns:a16="http://schemas.microsoft.com/office/drawing/2014/main" id="{680D698F-F930-4E30-8285-F7A53DAC8A5E}"/>
              </a:ext>
            </a:extLst>
          </p:cNvPr>
          <p:cNvSpPr>
            <a:spLocks noGrp="1"/>
          </p:cNvSpPr>
          <p:nvPr>
            <p:ph type="title"/>
          </p:nvPr>
        </p:nvSpPr>
        <p:spPr>
          <a:xfrm>
            <a:off x="1187238" y="362351"/>
            <a:ext cx="9817523" cy="1129739"/>
          </a:xfrm>
        </p:spPr>
        <p:txBody>
          <a:bodyPr>
            <a:noAutofit/>
          </a:bodyPr>
          <a:lstStyle/>
          <a:p>
            <a:pPr algn="ctr"/>
            <a:r>
              <a:rPr lang="en-AU" sz="4000" dirty="0"/>
              <a:t>Booking process - </a:t>
            </a:r>
            <a:r>
              <a:rPr lang="en-AU" sz="4000" dirty="0">
                <a:cs typeface="Calibri Light" panose="020F0302020204030204" pitchFamily="34" charset="0"/>
              </a:rPr>
              <a:t>public patient in a private facility </a:t>
            </a:r>
            <a:endParaRPr lang="en-AU" sz="4000" dirty="0"/>
          </a:p>
        </p:txBody>
      </p:sp>
    </p:spTree>
    <p:extLst>
      <p:ext uri="{BB962C8B-B14F-4D97-AF65-F5344CB8AC3E}">
        <p14:creationId xmlns:p14="http://schemas.microsoft.com/office/powerpoint/2010/main" val="87250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BAR abbreviation picture">
            <a:extLst>
              <a:ext uri="{FF2B5EF4-FFF2-40B4-BE49-F238E27FC236}">
                <a16:creationId xmlns:a16="http://schemas.microsoft.com/office/drawing/2014/main" id="{CC427178-9DAC-4E10-944C-BAF1D11C3957}"/>
              </a:ext>
            </a:extLst>
          </p:cNvPr>
          <p:cNvPicPr>
            <a:picLocks noChangeAspect="1"/>
          </p:cNvPicPr>
          <p:nvPr/>
        </p:nvPicPr>
        <p:blipFill rotWithShape="1">
          <a:blip r:embed="rId3"/>
          <a:srcRect t="3464" r="-1" b="514"/>
          <a:stretch/>
        </p:blipFill>
        <p:spPr>
          <a:xfrm>
            <a:off x="9334798" y="-2"/>
            <a:ext cx="2666404" cy="6858001"/>
          </a:xfrm>
          <a:prstGeom prst="rect">
            <a:avLst/>
          </a:prstGeom>
        </p:spPr>
      </p:pic>
      <p:sp>
        <p:nvSpPr>
          <p:cNvPr id="3" name="Content Placeholder 2"/>
          <p:cNvSpPr>
            <a:spLocks noGrp="1"/>
          </p:cNvSpPr>
          <p:nvPr>
            <p:ph idx="1"/>
          </p:nvPr>
        </p:nvSpPr>
        <p:spPr>
          <a:xfrm>
            <a:off x="517713" y="1874933"/>
            <a:ext cx="8524687" cy="3108135"/>
          </a:xfrm>
        </p:spPr>
        <p:txBody>
          <a:bodyPr>
            <a:normAutofit/>
          </a:bodyPr>
          <a:lstStyle/>
          <a:p>
            <a:r>
              <a:rPr lang="en-AU" sz="2800" dirty="0">
                <a:cs typeface="Calibri Light" panose="020F0302020204030204" pitchFamily="34" charset="0"/>
              </a:rPr>
              <a:t>There must be a verbal patient handover from the referring facility that is to the satisfaction of the NEPT crew member</a:t>
            </a:r>
          </a:p>
          <a:p>
            <a:r>
              <a:rPr lang="en-AU" sz="4000" b="1" i="1" spc="300" dirty="0">
                <a:cs typeface="Calibri Light" panose="020F0302020204030204" pitchFamily="34" charset="0"/>
              </a:rPr>
              <a:t>ISBAR</a:t>
            </a:r>
            <a:endParaRPr lang="en-AU" sz="2800" b="1" i="1" spc="300" dirty="0">
              <a:cs typeface="Calibri Light" panose="020F0302020204030204" pitchFamily="34" charset="0"/>
            </a:endParaRPr>
          </a:p>
          <a:p>
            <a:r>
              <a:rPr lang="en-AU" sz="2800" dirty="0">
                <a:cs typeface="Calibri Light" panose="020F0302020204030204" pitchFamily="34" charset="0"/>
              </a:rPr>
              <a:t>The NEPT crew must be provided with a copy of the Patient Assessment Form (Form 10A)</a:t>
            </a:r>
          </a:p>
          <a:p>
            <a:endParaRPr lang="en-AU" sz="2800" dirty="0">
              <a:cs typeface="Calibri Light" panose="020F0302020204030204" pitchFamily="34" charset="0"/>
            </a:endParaRPr>
          </a:p>
        </p:txBody>
      </p:sp>
      <p:sp>
        <p:nvSpPr>
          <p:cNvPr id="2" name="Title 1"/>
          <p:cNvSpPr>
            <a:spLocks noGrp="1"/>
          </p:cNvSpPr>
          <p:nvPr>
            <p:ph type="title"/>
          </p:nvPr>
        </p:nvSpPr>
        <p:spPr>
          <a:xfrm>
            <a:off x="343646" y="231964"/>
            <a:ext cx="8876554" cy="1642969"/>
          </a:xfrm>
        </p:spPr>
        <p:txBody>
          <a:bodyPr>
            <a:noAutofit/>
          </a:bodyPr>
          <a:lstStyle/>
          <a:p>
            <a:pPr algn="ctr"/>
            <a:r>
              <a:rPr lang="en-AU" sz="4000" dirty="0"/>
              <a:t>Patient handover from referring facility to private NEPT</a:t>
            </a:r>
          </a:p>
        </p:txBody>
      </p:sp>
    </p:spTree>
    <p:extLst>
      <p:ext uri="{BB962C8B-B14F-4D97-AF65-F5344CB8AC3E}">
        <p14:creationId xmlns:p14="http://schemas.microsoft.com/office/powerpoint/2010/main" val="64916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93C6B-DE64-4B1F-AD97-CCA7EBAAB780}"/>
              </a:ext>
            </a:extLst>
          </p:cNvPr>
          <p:cNvSpPr>
            <a:spLocks noGrp="1"/>
          </p:cNvSpPr>
          <p:nvPr>
            <p:ph idx="1"/>
          </p:nvPr>
        </p:nvSpPr>
        <p:spPr>
          <a:xfrm>
            <a:off x="1943100" y="1355622"/>
            <a:ext cx="11595100" cy="4146756"/>
          </a:xfrm>
        </p:spPr>
        <p:txBody>
          <a:bodyPr>
            <a:normAutofit/>
          </a:bodyPr>
          <a:lstStyle/>
          <a:p>
            <a:r>
              <a:rPr lang="en-AU" sz="2800" dirty="0">
                <a:cs typeface="Calibri Light" panose="020F0302020204030204" pitchFamily="34" charset="0"/>
              </a:rPr>
              <a:t>Crew need to check:</a:t>
            </a:r>
          </a:p>
          <a:p>
            <a:pPr lvl="1"/>
            <a:r>
              <a:rPr lang="en-AU" dirty="0"/>
              <a:t>A. Patient’s Diagnosis</a:t>
            </a:r>
          </a:p>
          <a:p>
            <a:pPr lvl="1"/>
            <a:r>
              <a:rPr lang="en-AU" dirty="0"/>
              <a:t>B. Relevant comorbidities </a:t>
            </a:r>
          </a:p>
          <a:p>
            <a:pPr lvl="1"/>
            <a:r>
              <a:rPr lang="en-AU" dirty="0"/>
              <a:t>C. Existing conditions</a:t>
            </a:r>
          </a:p>
          <a:p>
            <a:pPr lvl="1"/>
            <a:r>
              <a:rPr lang="en-AU" dirty="0"/>
              <a:t>D. Current care or treatments</a:t>
            </a:r>
          </a:p>
          <a:p>
            <a:pPr lvl="1"/>
            <a:r>
              <a:rPr lang="en-AU" dirty="0"/>
              <a:t>E. Allergies</a:t>
            </a:r>
          </a:p>
          <a:p>
            <a:pPr lvl="1"/>
            <a:r>
              <a:rPr lang="en-AU" dirty="0"/>
              <a:t>F. Patient acuity level</a:t>
            </a:r>
          </a:p>
          <a:p>
            <a:r>
              <a:rPr lang="en-AU" sz="2800" dirty="0">
                <a:cs typeface="Calibri Light" panose="020F0302020204030204" pitchFamily="34" charset="0"/>
              </a:rPr>
              <a:t>And copy details to Form 10B (Patient Care Record)</a:t>
            </a:r>
          </a:p>
          <a:p>
            <a:r>
              <a:rPr lang="en-AU" sz="2800" dirty="0">
                <a:cs typeface="Calibri Light" panose="020F0302020204030204" pitchFamily="34" charset="0"/>
              </a:rPr>
              <a:t>AND still believe that the patient is still NEPT suitable.</a:t>
            </a:r>
          </a:p>
          <a:p>
            <a:endParaRPr lang="en-AU" sz="2800" dirty="0">
              <a:cs typeface="Calibri Light" panose="020F0302020204030204" pitchFamily="34" charset="0"/>
            </a:endParaRPr>
          </a:p>
          <a:p>
            <a:endParaRPr lang="en-AU" sz="2800" dirty="0">
              <a:cs typeface="Calibri Light" panose="020F0302020204030204" pitchFamily="34" charset="0"/>
            </a:endParaRPr>
          </a:p>
        </p:txBody>
      </p:sp>
      <p:sp>
        <p:nvSpPr>
          <p:cNvPr id="2" name="Title 1">
            <a:extLst>
              <a:ext uri="{FF2B5EF4-FFF2-40B4-BE49-F238E27FC236}">
                <a16:creationId xmlns:a16="http://schemas.microsoft.com/office/drawing/2014/main" id="{8D1CF400-361D-4381-B9DE-0398D601FA74}"/>
              </a:ext>
            </a:extLst>
          </p:cNvPr>
          <p:cNvSpPr>
            <a:spLocks noGrp="1"/>
          </p:cNvSpPr>
          <p:nvPr>
            <p:ph type="title"/>
          </p:nvPr>
        </p:nvSpPr>
        <p:spPr>
          <a:xfrm>
            <a:off x="215900" y="280781"/>
            <a:ext cx="11760200" cy="1484081"/>
          </a:xfrm>
        </p:spPr>
        <p:txBody>
          <a:bodyPr>
            <a:noAutofit/>
          </a:bodyPr>
          <a:lstStyle/>
          <a:p>
            <a:pPr algn="ctr"/>
            <a:r>
              <a:rPr lang="en-AU" sz="4000" dirty="0"/>
              <a:t>Form </a:t>
            </a:r>
            <a:r>
              <a:rPr lang="en-AU" sz="4000" dirty="0" err="1"/>
              <a:t>10A</a:t>
            </a:r>
            <a:r>
              <a:rPr lang="en-AU" sz="4000" dirty="0"/>
              <a:t> Assessment Handover to NEPT crew</a:t>
            </a:r>
          </a:p>
        </p:txBody>
      </p:sp>
    </p:spTree>
    <p:extLst>
      <p:ext uri="{BB962C8B-B14F-4D97-AF65-F5344CB8AC3E}">
        <p14:creationId xmlns:p14="http://schemas.microsoft.com/office/powerpoint/2010/main" val="168602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CE7A-88FD-4B8F-8EA8-A1AB3865D4CF}"/>
              </a:ext>
            </a:extLst>
          </p:cNvPr>
          <p:cNvSpPr>
            <a:spLocks noGrp="1"/>
          </p:cNvSpPr>
          <p:nvPr>
            <p:ph type="title"/>
          </p:nvPr>
        </p:nvSpPr>
        <p:spPr>
          <a:xfrm>
            <a:off x="1873250" y="318219"/>
            <a:ext cx="7886700" cy="1325563"/>
          </a:xfrm>
        </p:spPr>
        <p:txBody>
          <a:bodyPr>
            <a:noAutofit/>
          </a:bodyPr>
          <a:lstStyle/>
          <a:p>
            <a:pPr algn="ctr"/>
            <a:r>
              <a:rPr lang="en-AU" sz="4000" dirty="0"/>
              <a:t>NEPT Crew assessment</a:t>
            </a:r>
          </a:p>
        </p:txBody>
      </p:sp>
      <p:sp>
        <p:nvSpPr>
          <p:cNvPr id="3" name="Content Placeholder 2">
            <a:extLst>
              <a:ext uri="{FF2B5EF4-FFF2-40B4-BE49-F238E27FC236}">
                <a16:creationId xmlns:a16="http://schemas.microsoft.com/office/drawing/2014/main" id="{3337A00D-5D0E-4510-887A-9F54C70A2AAF}"/>
              </a:ext>
            </a:extLst>
          </p:cNvPr>
          <p:cNvSpPr>
            <a:spLocks noGrp="1"/>
          </p:cNvSpPr>
          <p:nvPr>
            <p:ph idx="1"/>
          </p:nvPr>
        </p:nvSpPr>
        <p:spPr>
          <a:xfrm>
            <a:off x="1052786" y="1676191"/>
            <a:ext cx="8434114" cy="3587092"/>
          </a:xfrm>
        </p:spPr>
        <p:txBody>
          <a:bodyPr>
            <a:normAutofit/>
          </a:bodyPr>
          <a:lstStyle/>
          <a:p>
            <a:r>
              <a:rPr lang="en-AU" sz="2800" dirty="0">
                <a:cs typeface="Calibri Light" panose="020F0302020204030204" pitchFamily="34" charset="0"/>
              </a:rPr>
              <a:t>NEPT crew must ensure patient is:</a:t>
            </a:r>
          </a:p>
          <a:p>
            <a:pPr lvl="1"/>
            <a:r>
              <a:rPr lang="en-AU" dirty="0"/>
              <a:t>Stable, and low or medium acuity</a:t>
            </a:r>
          </a:p>
          <a:p>
            <a:pPr lvl="1"/>
            <a:r>
              <a:rPr lang="en-AU" dirty="0"/>
              <a:t>Not acute of time critical, and unlikely to deteriorate</a:t>
            </a:r>
          </a:p>
          <a:p>
            <a:pPr lvl="1"/>
            <a:r>
              <a:rPr lang="en-AU" dirty="0"/>
              <a:t>There is no risk to patient or crew</a:t>
            </a:r>
          </a:p>
          <a:p>
            <a:r>
              <a:rPr lang="en-AU" sz="2800" dirty="0">
                <a:cs typeface="Calibri Light" panose="020F0302020204030204" pitchFamily="34" charset="0"/>
              </a:rPr>
              <a:t>Documents on Form </a:t>
            </a:r>
            <a:r>
              <a:rPr lang="en-AU" sz="2800" dirty="0" err="1">
                <a:cs typeface="Calibri Light" panose="020F0302020204030204" pitchFamily="34" charset="0"/>
              </a:rPr>
              <a:t>10B</a:t>
            </a:r>
            <a:r>
              <a:rPr lang="en-AU" sz="2800" dirty="0">
                <a:cs typeface="Calibri Light" panose="020F0302020204030204" pitchFamily="34" charset="0"/>
              </a:rPr>
              <a:t> (Patient Care Record)</a:t>
            </a:r>
          </a:p>
          <a:p>
            <a:pPr lvl="1"/>
            <a:r>
              <a:rPr lang="en-AU" dirty="0"/>
              <a:t>Transport Details / Patient Representative Details</a:t>
            </a:r>
          </a:p>
          <a:p>
            <a:pPr lvl="1"/>
            <a:r>
              <a:rPr lang="en-AU" dirty="0"/>
              <a:t>Crew members </a:t>
            </a:r>
          </a:p>
          <a:p>
            <a:pPr lvl="1"/>
            <a:r>
              <a:rPr lang="en-AU" dirty="0"/>
              <a:t>Patient history / Clinical Assessment Record</a:t>
            </a:r>
          </a:p>
          <a:p>
            <a:endParaRPr lang="en-AU" sz="2800" dirty="0">
              <a:cs typeface="Calibri Light" panose="020F0302020204030204" pitchFamily="34" charset="0"/>
            </a:endParaRPr>
          </a:p>
          <a:p>
            <a:endParaRPr lang="en-AU" sz="2800" dirty="0">
              <a:cs typeface="Calibri Light" panose="020F0302020204030204" pitchFamily="34" charset="0"/>
            </a:endParaRPr>
          </a:p>
        </p:txBody>
      </p:sp>
      <p:pic>
        <p:nvPicPr>
          <p:cNvPr id="6" name="Graphic 5">
            <a:extLst>
              <a:ext uri="{FF2B5EF4-FFF2-40B4-BE49-F238E27FC236}">
                <a16:creationId xmlns:a16="http://schemas.microsoft.com/office/drawing/2014/main" id="{B5D76DA3-58FF-4A5C-B3EE-7350D502CE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0000" y="1696828"/>
            <a:ext cx="2959100" cy="2959100"/>
          </a:xfrm>
          <a:prstGeom prst="rect">
            <a:avLst/>
          </a:prstGeom>
          <a:scene3d>
            <a:camera prst="isometricOffAxis2Left"/>
            <a:lightRig rig="threePt" dir="t"/>
          </a:scene3d>
        </p:spPr>
      </p:pic>
    </p:spTree>
    <p:extLst>
      <p:ext uri="{BB962C8B-B14F-4D97-AF65-F5344CB8AC3E}">
        <p14:creationId xmlns:p14="http://schemas.microsoft.com/office/powerpoint/2010/main" val="21690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065107-3C7D-42A3-921F-613B00419CBB}"/>
              </a:ext>
            </a:extLst>
          </p:cNvPr>
          <p:cNvSpPr>
            <a:spLocks noGrp="1"/>
          </p:cNvSpPr>
          <p:nvPr>
            <p:ph type="title"/>
          </p:nvPr>
        </p:nvSpPr>
        <p:spPr>
          <a:xfrm>
            <a:off x="3352800" y="609600"/>
            <a:ext cx="4034118" cy="1320800"/>
          </a:xfrm>
        </p:spPr>
        <p:txBody>
          <a:bodyPr/>
          <a:lstStyle/>
          <a:p>
            <a:r>
              <a:rPr lang="en-AU" dirty="0"/>
              <a:t>Sample of Form 10B</a:t>
            </a:r>
          </a:p>
        </p:txBody>
      </p:sp>
      <p:pic>
        <p:nvPicPr>
          <p:cNvPr id="5" name="Picture 4" descr="Sample of Form 10B Patient Care Record">
            <a:extLst>
              <a:ext uri="{FF2B5EF4-FFF2-40B4-BE49-F238E27FC236}">
                <a16:creationId xmlns:a16="http://schemas.microsoft.com/office/drawing/2014/main" id="{260BC801-193A-4348-9926-289C14C4E8EE}"/>
              </a:ext>
            </a:extLst>
          </p:cNvPr>
          <p:cNvPicPr>
            <a:picLocks noChangeAspect="1"/>
          </p:cNvPicPr>
          <p:nvPr/>
        </p:nvPicPr>
        <p:blipFill>
          <a:blip r:embed="rId3"/>
          <a:stretch>
            <a:fillRect/>
          </a:stretch>
        </p:blipFill>
        <p:spPr>
          <a:xfrm>
            <a:off x="1955800" y="0"/>
            <a:ext cx="4852429" cy="6858000"/>
          </a:xfrm>
          <a:prstGeom prst="rect">
            <a:avLst/>
          </a:prstGeom>
        </p:spPr>
      </p:pic>
      <p:sp>
        <p:nvSpPr>
          <p:cNvPr id="6" name="TextBox 5">
            <a:extLst>
              <a:ext uri="{FF2B5EF4-FFF2-40B4-BE49-F238E27FC236}">
                <a16:creationId xmlns:a16="http://schemas.microsoft.com/office/drawing/2014/main" id="{FF8855E6-764F-4D63-BA51-EEC4C75A9F2B}"/>
              </a:ext>
            </a:extLst>
          </p:cNvPr>
          <p:cNvSpPr txBox="1"/>
          <p:nvPr/>
        </p:nvSpPr>
        <p:spPr>
          <a:xfrm>
            <a:off x="7095434" y="2492970"/>
            <a:ext cx="2683565" cy="1815882"/>
          </a:xfrm>
          <a:prstGeom prst="rect">
            <a:avLst/>
          </a:prstGeom>
          <a:noFill/>
        </p:spPr>
        <p:txBody>
          <a:bodyPr wrap="square" rtlCol="0">
            <a:spAutoFit/>
          </a:bodyPr>
          <a:lstStyle/>
          <a:p>
            <a:pPr algn="ctr"/>
            <a:r>
              <a:rPr lang="en-AU" sz="2800" b="1" dirty="0"/>
              <a:t>FORM </a:t>
            </a:r>
            <a:r>
              <a:rPr lang="en-AU" sz="2800" b="1" dirty="0" err="1"/>
              <a:t>10B</a:t>
            </a:r>
            <a:endParaRPr lang="en-AU" sz="2800" b="1" dirty="0"/>
          </a:p>
          <a:p>
            <a:pPr algn="ctr"/>
            <a:r>
              <a:rPr lang="en-AU" sz="2800" b="1" dirty="0"/>
              <a:t>PATIENT CARE RECORD</a:t>
            </a:r>
          </a:p>
        </p:txBody>
      </p:sp>
    </p:spTree>
    <p:extLst>
      <p:ext uri="{BB962C8B-B14F-4D97-AF65-F5344CB8AC3E}">
        <p14:creationId xmlns:p14="http://schemas.microsoft.com/office/powerpoint/2010/main" val="193698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D1EE3-4CA3-4F01-B37C-005AB5534FCD}"/>
              </a:ext>
              <a:ext uri="{C183D7F6-B498-43B3-948B-1728B52AA6E4}">
                <adec:decorative xmlns:adec="http://schemas.microsoft.com/office/drawing/2017/decorative" val="1"/>
              </a:ext>
            </a:extLst>
          </p:cNvPr>
          <p:cNvPicPr>
            <a:picLocks noChangeAspect="1"/>
          </p:cNvPicPr>
          <p:nvPr/>
        </p:nvPicPr>
        <p:blipFill rotWithShape="1">
          <a:blip r:embed="rId3"/>
          <a:srcRect l="21009" r="20206"/>
          <a:stretch/>
        </p:blipFill>
        <p:spPr>
          <a:xfrm rot="386265">
            <a:off x="9758881" y="2303358"/>
            <a:ext cx="2102652" cy="2251283"/>
          </a:xfrm>
          <a:prstGeom prst="rect">
            <a:avLst/>
          </a:prstGeom>
        </p:spPr>
      </p:pic>
      <p:sp>
        <p:nvSpPr>
          <p:cNvPr id="3" name="Content Placeholder 2"/>
          <p:cNvSpPr>
            <a:spLocks noGrp="1"/>
          </p:cNvSpPr>
          <p:nvPr>
            <p:ph idx="1"/>
          </p:nvPr>
        </p:nvSpPr>
        <p:spPr>
          <a:xfrm>
            <a:off x="482600" y="1416270"/>
            <a:ext cx="9156700" cy="5785945"/>
          </a:xfrm>
        </p:spPr>
        <p:txBody>
          <a:bodyPr>
            <a:normAutofit/>
          </a:bodyPr>
          <a:lstStyle/>
          <a:p>
            <a:pPr marL="0" indent="0">
              <a:buNone/>
            </a:pPr>
            <a:r>
              <a:rPr lang="en-AU" sz="2800" dirty="0">
                <a:cs typeface="Calibri Light" panose="020F0302020204030204" pitchFamily="34" charset="0"/>
              </a:rPr>
              <a:t>NEPT services must keep: </a:t>
            </a:r>
          </a:p>
          <a:p>
            <a:r>
              <a:rPr lang="en-AU" sz="2800" dirty="0">
                <a:cs typeface="Calibri Light" panose="020F0302020204030204" pitchFamily="34" charset="0"/>
              </a:rPr>
              <a:t>records of the booking and conversation with the referring facility</a:t>
            </a:r>
          </a:p>
          <a:p>
            <a:pPr marL="0" indent="0">
              <a:buNone/>
            </a:pPr>
            <a:r>
              <a:rPr lang="en-AU" sz="2800" dirty="0">
                <a:cs typeface="Calibri Light" panose="020F0302020204030204" pitchFamily="34" charset="0"/>
              </a:rPr>
              <a:t>AND copies of:</a:t>
            </a:r>
          </a:p>
          <a:p>
            <a:r>
              <a:rPr lang="en-AU" sz="2800" dirty="0">
                <a:cs typeface="Calibri Light" panose="020F0302020204030204" pitchFamily="34" charset="0"/>
              </a:rPr>
              <a:t>the Patient Assessment Form they receive from the referring facility (Form </a:t>
            </a:r>
            <a:r>
              <a:rPr lang="en-AU" sz="2800" dirty="0" err="1">
                <a:cs typeface="Calibri Light" panose="020F0302020204030204" pitchFamily="34" charset="0"/>
              </a:rPr>
              <a:t>10A</a:t>
            </a:r>
            <a:r>
              <a:rPr lang="en-AU" sz="2800" dirty="0">
                <a:cs typeface="Calibri Light" panose="020F0302020204030204" pitchFamily="34" charset="0"/>
              </a:rPr>
              <a:t>)</a:t>
            </a:r>
          </a:p>
          <a:p>
            <a:r>
              <a:rPr lang="en-AU" sz="2800" dirty="0">
                <a:cs typeface="Calibri Light" panose="020F0302020204030204" pitchFamily="34" charset="0"/>
              </a:rPr>
              <a:t>the Patient Care Record (Form </a:t>
            </a:r>
            <a:r>
              <a:rPr lang="en-AU" sz="2800" dirty="0" err="1">
                <a:cs typeface="Calibri Light" panose="020F0302020204030204" pitchFamily="34" charset="0"/>
              </a:rPr>
              <a:t>10B</a:t>
            </a:r>
            <a:r>
              <a:rPr lang="en-AU" sz="2800" dirty="0">
                <a:cs typeface="Calibri Light" panose="020F0302020204030204" pitchFamily="34" charset="0"/>
              </a:rPr>
              <a:t>) they complete</a:t>
            </a:r>
          </a:p>
          <a:p>
            <a:pPr marL="0" indent="0">
              <a:buNone/>
            </a:pPr>
            <a:r>
              <a:rPr lang="en-AU" sz="2800" dirty="0">
                <a:cs typeface="Calibri Light" panose="020F0302020204030204" pitchFamily="34" charset="0"/>
              </a:rPr>
              <a:t>AND the crew must provide copies of Forms </a:t>
            </a:r>
            <a:r>
              <a:rPr lang="en-AU" sz="2800" dirty="0" err="1">
                <a:cs typeface="Calibri Light" panose="020F0302020204030204" pitchFamily="34" charset="0"/>
              </a:rPr>
              <a:t>10A</a:t>
            </a:r>
            <a:r>
              <a:rPr lang="en-AU" sz="2800" dirty="0">
                <a:cs typeface="Calibri Light" panose="020F0302020204030204" pitchFamily="34" charset="0"/>
              </a:rPr>
              <a:t> and </a:t>
            </a:r>
            <a:r>
              <a:rPr lang="en-AU" sz="2800" dirty="0" err="1">
                <a:cs typeface="Calibri Light" panose="020F0302020204030204" pitchFamily="34" charset="0"/>
              </a:rPr>
              <a:t>10B</a:t>
            </a:r>
            <a:r>
              <a:rPr lang="en-AU" sz="2800" dirty="0">
                <a:cs typeface="Calibri Light" panose="020F0302020204030204" pitchFamily="34" charset="0"/>
              </a:rPr>
              <a:t> to the receiving facility, or AT if patient is transferred to AT</a:t>
            </a:r>
          </a:p>
        </p:txBody>
      </p:sp>
      <p:sp>
        <p:nvSpPr>
          <p:cNvPr id="2" name="Title 1"/>
          <p:cNvSpPr>
            <a:spLocks noGrp="1"/>
          </p:cNvSpPr>
          <p:nvPr>
            <p:ph type="title"/>
          </p:nvPr>
        </p:nvSpPr>
        <p:spPr>
          <a:xfrm>
            <a:off x="273050" y="366986"/>
            <a:ext cx="11645900" cy="693684"/>
          </a:xfrm>
        </p:spPr>
        <p:txBody>
          <a:bodyPr>
            <a:noAutofit/>
          </a:bodyPr>
          <a:lstStyle/>
          <a:p>
            <a:pPr algn="ctr"/>
            <a:r>
              <a:rPr lang="en-AU" sz="4000" dirty="0"/>
              <a:t>NEPT record keeping responsibilities</a:t>
            </a:r>
          </a:p>
        </p:txBody>
      </p:sp>
    </p:spTree>
    <p:extLst>
      <p:ext uri="{BB962C8B-B14F-4D97-AF65-F5344CB8AC3E}">
        <p14:creationId xmlns:p14="http://schemas.microsoft.com/office/powerpoint/2010/main" val="391025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E1455-A25C-40AC-B298-A72ACFA87CB9}"/>
              </a:ext>
              <a:ext uri="{C183D7F6-B498-43B3-948B-1728B52AA6E4}">
                <adec:decorative xmlns:adec="http://schemas.microsoft.com/office/drawing/2017/decorative" val="1"/>
              </a:ext>
            </a:extLst>
          </p:cNvPr>
          <p:cNvPicPr>
            <a:picLocks noChangeAspect="1"/>
          </p:cNvPicPr>
          <p:nvPr/>
        </p:nvPicPr>
        <p:blipFill rotWithShape="1">
          <a:blip r:embed="rId3"/>
          <a:srcRect r="3" b="5552"/>
          <a:stretch/>
        </p:blipFill>
        <p:spPr>
          <a:xfrm>
            <a:off x="838200" y="787062"/>
            <a:ext cx="2364330" cy="4686458"/>
          </a:xfrm>
          <a:prstGeom prst="rect">
            <a:avLst/>
          </a:prstGeom>
        </p:spPr>
      </p:pic>
      <p:sp>
        <p:nvSpPr>
          <p:cNvPr id="3" name="Subtitle 2">
            <a:extLst>
              <a:ext uri="{FF2B5EF4-FFF2-40B4-BE49-F238E27FC236}">
                <a16:creationId xmlns:a16="http://schemas.microsoft.com/office/drawing/2014/main" id="{88227ECC-8DD9-4F90-BE69-6F1850C1A892}"/>
              </a:ext>
            </a:extLst>
          </p:cNvPr>
          <p:cNvSpPr>
            <a:spLocks noGrp="1"/>
          </p:cNvSpPr>
          <p:nvPr>
            <p:ph sz="quarter" idx="10"/>
          </p:nvPr>
        </p:nvSpPr>
        <p:spPr>
          <a:xfrm>
            <a:off x="3746500" y="1484227"/>
            <a:ext cx="8001000" cy="3889545"/>
          </a:xfrm>
        </p:spPr>
        <p:txBody>
          <a:bodyPr>
            <a:normAutofit fontScale="92500" lnSpcReduction="10000"/>
          </a:bodyPr>
          <a:lstStyle/>
          <a:p>
            <a:pPr marL="0" indent="0">
              <a:buNone/>
            </a:pPr>
            <a:r>
              <a:rPr lang="en-US" sz="2800" dirty="0">
                <a:cs typeface="Calibri Light" panose="020F0302020204030204" pitchFamily="34" charset="0"/>
              </a:rPr>
              <a:t>Required for all medium acuity patients (and all child patients aged 2-14 years)</a:t>
            </a:r>
          </a:p>
          <a:p>
            <a:endParaRPr lang="en-US" sz="2800" dirty="0">
              <a:cs typeface="Calibri Light" panose="020F0302020204030204" pitchFamily="34" charset="0"/>
            </a:endParaRPr>
          </a:p>
          <a:p>
            <a:pPr marL="0" indent="0">
              <a:buNone/>
            </a:pPr>
            <a:r>
              <a:rPr lang="en-US" sz="2800" dirty="0">
                <a:cs typeface="Calibri Light" panose="020F0302020204030204" pitchFamily="34" charset="0"/>
              </a:rPr>
              <a:t>The clinical escort will:</a:t>
            </a:r>
          </a:p>
          <a:p>
            <a:r>
              <a:rPr lang="en-US" sz="2800" dirty="0">
                <a:cs typeface="Calibri Light" panose="020F0302020204030204" pitchFamily="34" charset="0"/>
              </a:rPr>
              <a:t>Provide clinical care and monitoring</a:t>
            </a:r>
          </a:p>
          <a:p>
            <a:r>
              <a:rPr lang="en-US" sz="2800" dirty="0">
                <a:cs typeface="Calibri Light" panose="020F0302020204030204" pitchFamily="34" charset="0"/>
              </a:rPr>
              <a:t>Receive and provide clinical handover regarding the patient using ISBAR</a:t>
            </a:r>
          </a:p>
          <a:p>
            <a:r>
              <a:rPr lang="en-US" sz="2800" dirty="0">
                <a:cs typeface="Calibri Light" panose="020F0302020204030204" pitchFamily="34" charset="0"/>
              </a:rPr>
              <a:t>Complete documentation</a:t>
            </a:r>
          </a:p>
          <a:p>
            <a:r>
              <a:rPr lang="en-US" sz="2800" dirty="0">
                <a:cs typeface="Calibri Light" panose="020F0302020204030204" pitchFamily="34" charset="0"/>
              </a:rPr>
              <a:t>Support patient transport officer</a:t>
            </a:r>
          </a:p>
        </p:txBody>
      </p:sp>
      <p:sp>
        <p:nvSpPr>
          <p:cNvPr id="2" name="Title 1">
            <a:extLst>
              <a:ext uri="{FF2B5EF4-FFF2-40B4-BE49-F238E27FC236}">
                <a16:creationId xmlns:a16="http://schemas.microsoft.com/office/drawing/2014/main" id="{61C5096E-D3F3-44BD-81DC-436F2016B940}"/>
              </a:ext>
            </a:extLst>
          </p:cNvPr>
          <p:cNvSpPr>
            <a:spLocks noGrp="1"/>
          </p:cNvSpPr>
          <p:nvPr>
            <p:ph type="title"/>
          </p:nvPr>
        </p:nvSpPr>
        <p:spPr>
          <a:xfrm>
            <a:off x="838200" y="365129"/>
            <a:ext cx="10515600" cy="1325563"/>
          </a:xfrm>
        </p:spPr>
        <p:txBody>
          <a:bodyPr>
            <a:noAutofit/>
          </a:bodyPr>
          <a:lstStyle/>
          <a:p>
            <a:pPr algn="ctr"/>
            <a:r>
              <a:rPr lang="en-US" sz="4000" dirty="0"/>
              <a:t>Clinical Escorts</a:t>
            </a:r>
          </a:p>
        </p:txBody>
      </p:sp>
    </p:spTree>
    <p:extLst>
      <p:ext uri="{BB962C8B-B14F-4D97-AF65-F5344CB8AC3E}">
        <p14:creationId xmlns:p14="http://schemas.microsoft.com/office/powerpoint/2010/main" val="128654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8602EF-4948-431C-9ECB-82FD3D6E92CF}"/>
              </a:ext>
              <a:ext uri="{C183D7F6-B498-43B3-948B-1728B52AA6E4}">
                <adec:decorative xmlns:adec="http://schemas.microsoft.com/office/drawing/2017/decorative" val="1"/>
              </a:ext>
            </a:extLst>
          </p:cNvPr>
          <p:cNvPicPr>
            <a:picLocks noChangeAspect="1"/>
          </p:cNvPicPr>
          <p:nvPr/>
        </p:nvPicPr>
        <p:blipFill rotWithShape="1">
          <a:blip r:embed="rId3">
            <a:extLst/>
          </a:blip>
          <a:srcRect l="30922" r="9800" b="1"/>
          <a:stretch/>
        </p:blipFill>
        <p:spPr>
          <a:xfrm rot="193749">
            <a:off x="8607102" y="1316754"/>
            <a:ext cx="2881426" cy="3993368"/>
          </a:xfrm>
          <a:prstGeom prst="rect">
            <a:avLst/>
          </a:prstGeom>
        </p:spPr>
      </p:pic>
      <p:sp>
        <p:nvSpPr>
          <p:cNvPr id="3" name="Content Placeholder 2">
            <a:extLst>
              <a:ext uri="{FF2B5EF4-FFF2-40B4-BE49-F238E27FC236}">
                <a16:creationId xmlns:a16="http://schemas.microsoft.com/office/drawing/2014/main" id="{06496DD6-A882-4025-9C6C-D56769877639}"/>
              </a:ext>
            </a:extLst>
          </p:cNvPr>
          <p:cNvSpPr>
            <a:spLocks noGrp="1"/>
          </p:cNvSpPr>
          <p:nvPr>
            <p:ph idx="1"/>
          </p:nvPr>
        </p:nvSpPr>
        <p:spPr>
          <a:xfrm>
            <a:off x="593287" y="1823650"/>
            <a:ext cx="7934016" cy="3210699"/>
          </a:xfrm>
        </p:spPr>
        <p:txBody>
          <a:bodyPr>
            <a:normAutofit/>
          </a:bodyPr>
          <a:lstStyle/>
          <a:p>
            <a:r>
              <a:rPr lang="en-AU" sz="2800" dirty="0">
                <a:cs typeface="Calibri Light" panose="020F0302020204030204" pitchFamily="34" charset="0"/>
              </a:rPr>
              <a:t>If the patient is not NEPT suitable</a:t>
            </a:r>
          </a:p>
          <a:p>
            <a:r>
              <a:rPr lang="en-AU" sz="2800" dirty="0">
                <a:cs typeface="Calibri Light" panose="020F0302020204030204" pitchFamily="34" charset="0"/>
              </a:rPr>
              <a:t>If the crew does not meet the clinical escort requirements</a:t>
            </a:r>
          </a:p>
          <a:p>
            <a:r>
              <a:rPr lang="en-AU" sz="2800" dirty="0">
                <a:cs typeface="Calibri Light" panose="020F0302020204030204" pitchFamily="34" charset="0"/>
              </a:rPr>
              <a:t>If specific equipment is required and can’t be provided</a:t>
            </a:r>
          </a:p>
          <a:p>
            <a:r>
              <a:rPr lang="en-AU" sz="2800" dirty="0">
                <a:cs typeface="Calibri Light" panose="020F0302020204030204" pitchFamily="34" charset="0"/>
              </a:rPr>
              <a:t>If transport would pose a risk to the health and safety of patient/crew/public</a:t>
            </a:r>
          </a:p>
        </p:txBody>
      </p:sp>
      <p:sp>
        <p:nvSpPr>
          <p:cNvPr id="2" name="Title 1">
            <a:extLst>
              <a:ext uri="{FF2B5EF4-FFF2-40B4-BE49-F238E27FC236}">
                <a16:creationId xmlns:a16="http://schemas.microsoft.com/office/drawing/2014/main" id="{2BBC1ACA-82E6-45E7-B322-AB77FF458E99}"/>
              </a:ext>
            </a:extLst>
          </p:cNvPr>
          <p:cNvSpPr>
            <a:spLocks noGrp="1"/>
          </p:cNvSpPr>
          <p:nvPr>
            <p:ph type="title"/>
          </p:nvPr>
        </p:nvSpPr>
        <p:spPr>
          <a:xfrm>
            <a:off x="1111251" y="402624"/>
            <a:ext cx="9969499" cy="836146"/>
          </a:xfrm>
        </p:spPr>
        <p:txBody>
          <a:bodyPr>
            <a:noAutofit/>
          </a:bodyPr>
          <a:lstStyle/>
          <a:p>
            <a:pPr algn="ctr"/>
            <a:r>
              <a:rPr lang="en-AU" sz="4000" dirty="0"/>
              <a:t>NEPT crew </a:t>
            </a:r>
            <a:r>
              <a:rPr lang="en-AU" sz="4000" u="sng" dirty="0"/>
              <a:t>must</a:t>
            </a:r>
            <a:r>
              <a:rPr lang="en-AU" sz="4000" dirty="0"/>
              <a:t> refuse transport</a:t>
            </a:r>
          </a:p>
        </p:txBody>
      </p:sp>
    </p:spTree>
    <p:extLst>
      <p:ext uri="{BB962C8B-B14F-4D97-AF65-F5344CB8AC3E}">
        <p14:creationId xmlns:p14="http://schemas.microsoft.com/office/powerpoint/2010/main" val="63104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ISBAR abbreviation picture">
            <a:extLst>
              <a:ext uri="{FF2B5EF4-FFF2-40B4-BE49-F238E27FC236}">
                <a16:creationId xmlns:a16="http://schemas.microsoft.com/office/drawing/2014/main" id="{CC427178-9DAC-4E10-944C-BAF1D11C3957}"/>
              </a:ext>
            </a:extLst>
          </p:cNvPr>
          <p:cNvPicPr>
            <a:picLocks noChangeAspect="1"/>
          </p:cNvPicPr>
          <p:nvPr/>
        </p:nvPicPr>
        <p:blipFill rotWithShape="1">
          <a:blip r:embed="rId3"/>
          <a:srcRect t="3464" r="-1" b="514"/>
          <a:stretch/>
        </p:blipFill>
        <p:spPr>
          <a:xfrm>
            <a:off x="9539014" y="-1"/>
            <a:ext cx="2475186" cy="6858001"/>
          </a:xfrm>
          <a:prstGeom prst="rect">
            <a:avLst/>
          </a:prstGeom>
        </p:spPr>
      </p:pic>
      <p:sp>
        <p:nvSpPr>
          <p:cNvPr id="3" name="Content Placeholder 2"/>
          <p:cNvSpPr>
            <a:spLocks noGrp="1"/>
          </p:cNvSpPr>
          <p:nvPr>
            <p:ph idx="1"/>
          </p:nvPr>
        </p:nvSpPr>
        <p:spPr>
          <a:xfrm>
            <a:off x="465960" y="1702676"/>
            <a:ext cx="8939047" cy="4382815"/>
          </a:xfrm>
        </p:spPr>
        <p:txBody>
          <a:bodyPr>
            <a:normAutofit/>
          </a:bodyPr>
          <a:lstStyle/>
          <a:p>
            <a:r>
              <a:rPr lang="en-AU" sz="2800" dirty="0">
                <a:cs typeface="Calibri Light" panose="020F0302020204030204" pitchFamily="34" charset="0"/>
              </a:rPr>
              <a:t>There must be a verbal patient handover from the NEPT crew to the receiving facility</a:t>
            </a:r>
          </a:p>
          <a:p>
            <a:endParaRPr lang="en-AU" sz="2800" dirty="0">
              <a:cs typeface="Calibri Light" panose="020F0302020204030204" pitchFamily="34" charset="0"/>
            </a:endParaRPr>
          </a:p>
          <a:p>
            <a:r>
              <a:rPr lang="en-AU" sz="2800" dirty="0">
                <a:cs typeface="Calibri Light" panose="020F0302020204030204" pitchFamily="34" charset="0"/>
              </a:rPr>
              <a:t>The receiving facility must be provided with a copy of the:</a:t>
            </a:r>
          </a:p>
          <a:p>
            <a:pPr lvl="1"/>
            <a:r>
              <a:rPr lang="en-AU" sz="2400" dirty="0"/>
              <a:t>Patient Assessment Form (Form 10A) </a:t>
            </a:r>
            <a:r>
              <a:rPr lang="en-AU" sz="2400" b="1" dirty="0"/>
              <a:t>and</a:t>
            </a:r>
            <a:r>
              <a:rPr lang="en-AU" sz="2400" dirty="0"/>
              <a:t> </a:t>
            </a:r>
          </a:p>
          <a:p>
            <a:pPr lvl="1"/>
            <a:r>
              <a:rPr lang="en-AU" sz="2400" dirty="0"/>
              <a:t>Patient Care Record (Form 10B)</a:t>
            </a:r>
          </a:p>
          <a:p>
            <a:endParaRPr lang="en-AU" sz="2800" dirty="0">
              <a:cs typeface="Calibri Light" panose="020F0302020204030204" pitchFamily="34" charset="0"/>
            </a:endParaRPr>
          </a:p>
        </p:txBody>
      </p:sp>
      <p:sp>
        <p:nvSpPr>
          <p:cNvPr id="2" name="Title 1"/>
          <p:cNvSpPr>
            <a:spLocks noGrp="1"/>
          </p:cNvSpPr>
          <p:nvPr>
            <p:ph type="title"/>
          </p:nvPr>
        </p:nvSpPr>
        <p:spPr>
          <a:xfrm>
            <a:off x="317501" y="255824"/>
            <a:ext cx="8737599" cy="1033369"/>
          </a:xfrm>
        </p:spPr>
        <p:txBody>
          <a:bodyPr>
            <a:noAutofit/>
          </a:bodyPr>
          <a:lstStyle/>
          <a:p>
            <a:pPr algn="ctr"/>
            <a:r>
              <a:rPr lang="en-AU" sz="4000" dirty="0"/>
              <a:t>Patient handover to receiving facility or AT</a:t>
            </a:r>
          </a:p>
        </p:txBody>
      </p:sp>
    </p:spTree>
    <p:extLst>
      <p:ext uri="{BB962C8B-B14F-4D97-AF65-F5344CB8AC3E}">
        <p14:creationId xmlns:p14="http://schemas.microsoft.com/office/powerpoint/2010/main" val="138664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E7BFF-4F71-422C-94D5-80689745A1D0}"/>
              </a:ext>
              <a:ext uri="{C183D7F6-B498-43B3-948B-1728B52AA6E4}">
                <adec:decorative xmlns:adec="http://schemas.microsoft.com/office/drawing/2017/decorative" val="1"/>
              </a:ext>
            </a:extLst>
          </p:cNvPr>
          <p:cNvPicPr>
            <a:picLocks noChangeAspect="1"/>
          </p:cNvPicPr>
          <p:nvPr/>
        </p:nvPicPr>
        <p:blipFill rotWithShape="1">
          <a:blip r:embed="rId3">
            <a:alphaModFix/>
            <a:extLst/>
          </a:blip>
          <a:srcRect l="1448" r="1429" b="3"/>
          <a:stretch/>
        </p:blipFill>
        <p:spPr>
          <a:xfrm>
            <a:off x="9339317" y="1838242"/>
            <a:ext cx="2301766" cy="222969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Content Placeholder 2"/>
          <p:cNvSpPr>
            <a:spLocks noGrp="1"/>
          </p:cNvSpPr>
          <p:nvPr>
            <p:ph idx="1"/>
          </p:nvPr>
        </p:nvSpPr>
        <p:spPr>
          <a:xfrm>
            <a:off x="406400" y="806790"/>
            <a:ext cx="10083800" cy="4984409"/>
          </a:xfrm>
        </p:spPr>
        <p:txBody>
          <a:bodyPr anchor="ctr">
            <a:noAutofit/>
          </a:bodyPr>
          <a:lstStyle/>
          <a:p>
            <a:pPr defTabSz="914400">
              <a:spcBef>
                <a:spcPts val="0"/>
              </a:spcBef>
              <a:spcAft>
                <a:spcPts val="600"/>
              </a:spcAft>
              <a:defRPr/>
            </a:pPr>
            <a:r>
              <a:rPr lang="en-AU" sz="2800" b="1" dirty="0"/>
              <a:t>Critical incident: </a:t>
            </a:r>
            <a:r>
              <a:rPr lang="en-AU" sz="2800" dirty="0"/>
              <a:t> </a:t>
            </a:r>
          </a:p>
          <a:p>
            <a:pPr lvl="1" defTabSz="914400">
              <a:spcBef>
                <a:spcPts val="0"/>
              </a:spcBef>
              <a:spcAft>
                <a:spcPts val="600"/>
              </a:spcAft>
              <a:defRPr/>
            </a:pPr>
            <a:r>
              <a:rPr lang="en-AU" sz="2400" dirty="0"/>
              <a:t>patient death </a:t>
            </a:r>
            <a:r>
              <a:rPr lang="en-AU" sz="2400" b="1" u="sng" dirty="0"/>
              <a:t>OR</a:t>
            </a:r>
            <a:endParaRPr lang="en-AU" sz="2400" dirty="0"/>
          </a:p>
          <a:p>
            <a:pPr lvl="1" defTabSz="914400">
              <a:spcBef>
                <a:spcPts val="0"/>
              </a:spcBef>
              <a:spcAft>
                <a:spcPts val="600"/>
              </a:spcAft>
              <a:defRPr/>
            </a:pPr>
            <a:r>
              <a:rPr lang="en-AU" sz="2400" dirty="0"/>
              <a:t>injury or harm that results in patient requiring extra supervision </a:t>
            </a:r>
            <a:br>
              <a:rPr lang="en-AU" sz="2400" dirty="0"/>
            </a:br>
            <a:r>
              <a:rPr lang="en-AU" sz="2400" dirty="0"/>
              <a:t>or medical treatment </a:t>
            </a:r>
            <a:r>
              <a:rPr lang="en-AU" sz="2400" b="1" u="sng" dirty="0"/>
              <a:t>OR</a:t>
            </a:r>
            <a:r>
              <a:rPr lang="en-AU" sz="2400" dirty="0"/>
              <a:t> </a:t>
            </a:r>
          </a:p>
          <a:p>
            <a:pPr lvl="1" defTabSz="914400">
              <a:spcBef>
                <a:spcPts val="0"/>
              </a:spcBef>
              <a:spcAft>
                <a:spcPts val="600"/>
              </a:spcAft>
              <a:defRPr/>
            </a:pPr>
            <a:r>
              <a:rPr lang="en-AU" sz="2400" dirty="0"/>
              <a:t>an event that results in foreseeable risk of either of these.</a:t>
            </a:r>
          </a:p>
          <a:p>
            <a:pPr marL="342883" lvl="1" indent="0" defTabSz="914400">
              <a:spcBef>
                <a:spcPts val="0"/>
              </a:spcBef>
              <a:spcAft>
                <a:spcPts val="600"/>
              </a:spcAft>
              <a:buNone/>
              <a:defRPr/>
            </a:pPr>
            <a:endParaRPr lang="en-AU" sz="2400" dirty="0"/>
          </a:p>
          <a:p>
            <a:pPr defTabSz="914400">
              <a:spcBef>
                <a:spcPts val="0"/>
              </a:spcBef>
              <a:spcAft>
                <a:spcPts val="600"/>
              </a:spcAft>
              <a:defRPr/>
            </a:pPr>
            <a:r>
              <a:rPr lang="en-AU" sz="2800" dirty="0"/>
              <a:t>NEPT vehicle in traffic accident during NEPT </a:t>
            </a:r>
          </a:p>
          <a:p>
            <a:pPr defTabSz="914400">
              <a:spcBef>
                <a:spcPts val="0"/>
              </a:spcBef>
              <a:spcAft>
                <a:spcPts val="600"/>
              </a:spcAft>
              <a:defRPr/>
            </a:pPr>
            <a:r>
              <a:rPr lang="en-AU" sz="2800" dirty="0"/>
              <a:t>Patient was transferred to AT </a:t>
            </a:r>
          </a:p>
          <a:p>
            <a:pPr defTabSz="914400">
              <a:spcBef>
                <a:spcPts val="0"/>
              </a:spcBef>
              <a:spcAft>
                <a:spcPts val="600"/>
              </a:spcAft>
              <a:defRPr/>
            </a:pPr>
            <a:r>
              <a:rPr lang="en-AU" sz="2800" dirty="0"/>
              <a:t>Assistance was provided to the patient under the direction of AT </a:t>
            </a:r>
          </a:p>
          <a:p>
            <a:pPr defTabSz="914400">
              <a:spcBef>
                <a:spcPts val="0"/>
              </a:spcBef>
              <a:spcAft>
                <a:spcPts val="600"/>
              </a:spcAft>
              <a:defRPr/>
            </a:pPr>
            <a:r>
              <a:rPr lang="en-AU" sz="2800" dirty="0"/>
              <a:t>Warning lights were used</a:t>
            </a:r>
          </a:p>
        </p:txBody>
      </p:sp>
      <p:sp>
        <p:nvSpPr>
          <p:cNvPr id="2" name="Title 1"/>
          <p:cNvSpPr>
            <a:spLocks noGrp="1"/>
          </p:cNvSpPr>
          <p:nvPr>
            <p:ph type="title"/>
          </p:nvPr>
        </p:nvSpPr>
        <p:spPr>
          <a:xfrm>
            <a:off x="2770095" y="236484"/>
            <a:ext cx="6651810" cy="749981"/>
          </a:xfrm>
        </p:spPr>
        <p:txBody>
          <a:bodyPr>
            <a:noAutofit/>
          </a:bodyPr>
          <a:lstStyle/>
          <a:p>
            <a:pPr>
              <a:lnSpc>
                <a:spcPct val="90000"/>
              </a:lnSpc>
            </a:pPr>
            <a:r>
              <a:rPr lang="en-AU" sz="3600" dirty="0"/>
              <a:t>Reportable Incidents - Form 9</a:t>
            </a:r>
          </a:p>
        </p:txBody>
      </p:sp>
    </p:spTree>
    <p:extLst>
      <p:ext uri="{BB962C8B-B14F-4D97-AF65-F5344CB8AC3E}">
        <p14:creationId xmlns:p14="http://schemas.microsoft.com/office/powerpoint/2010/main" val="205317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3C62425-F6A9-4AA5-A1E0-A2E9EBD2D6E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2" y="1818613"/>
            <a:ext cx="3278188" cy="32207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82056" y="1534948"/>
            <a:ext cx="6789244" cy="3788103"/>
          </a:xfrm>
        </p:spPr>
        <p:txBody>
          <a:bodyPr>
            <a:normAutofit/>
          </a:bodyPr>
          <a:lstStyle/>
          <a:p>
            <a:pPr lvl="0"/>
            <a:r>
              <a:rPr lang="en-AU" sz="2800" dirty="0">
                <a:cs typeface="Calibri Light" panose="020F0302020204030204" pitchFamily="34" charset="0"/>
              </a:rPr>
              <a:t>Housekeeping</a:t>
            </a:r>
          </a:p>
          <a:p>
            <a:pPr lvl="0"/>
            <a:r>
              <a:rPr lang="en-AU" sz="2800" dirty="0">
                <a:cs typeface="Calibri Light" panose="020F0302020204030204" pitchFamily="34" charset="0"/>
              </a:rPr>
              <a:t>Introduction </a:t>
            </a:r>
          </a:p>
          <a:p>
            <a:pPr lvl="0"/>
            <a:r>
              <a:rPr lang="en-AU" sz="2800" dirty="0">
                <a:cs typeface="Calibri Light" panose="020F0302020204030204" pitchFamily="34" charset="0"/>
              </a:rPr>
              <a:t>Overview of new NEPT Regulations </a:t>
            </a:r>
          </a:p>
          <a:p>
            <a:pPr lvl="0"/>
            <a:r>
              <a:rPr lang="en-AU" sz="2800" dirty="0">
                <a:cs typeface="Calibri Light" panose="020F0302020204030204" pitchFamily="34" charset="0"/>
              </a:rPr>
              <a:t>Implementation </a:t>
            </a:r>
          </a:p>
          <a:p>
            <a:pPr lvl="0"/>
            <a:r>
              <a:rPr lang="en-AU" sz="2800" dirty="0">
                <a:cs typeface="Calibri Light" panose="020F0302020204030204" pitchFamily="34" charset="0"/>
              </a:rPr>
              <a:t>Scenarios – group discussion</a:t>
            </a:r>
          </a:p>
          <a:p>
            <a:pPr lvl="0"/>
            <a:r>
              <a:rPr lang="en-AU" sz="2800" dirty="0">
                <a:cs typeface="Calibri Light" panose="020F0302020204030204" pitchFamily="34" charset="0"/>
              </a:rPr>
              <a:t>Questions</a:t>
            </a:r>
          </a:p>
          <a:p>
            <a:pPr lvl="0"/>
            <a:r>
              <a:rPr lang="en-AU" sz="2800" dirty="0">
                <a:cs typeface="Calibri Light" panose="020F0302020204030204" pitchFamily="34" charset="0"/>
              </a:rPr>
              <a:t>Evaluation</a:t>
            </a:r>
          </a:p>
        </p:txBody>
      </p:sp>
      <p:sp>
        <p:nvSpPr>
          <p:cNvPr id="2" name="Title 1"/>
          <p:cNvSpPr>
            <a:spLocks noGrp="1"/>
          </p:cNvSpPr>
          <p:nvPr>
            <p:ph type="title"/>
          </p:nvPr>
        </p:nvSpPr>
        <p:spPr>
          <a:xfrm>
            <a:off x="1981200" y="458229"/>
            <a:ext cx="8229600" cy="701906"/>
          </a:xfrm>
        </p:spPr>
        <p:txBody>
          <a:bodyPr>
            <a:normAutofit/>
          </a:bodyPr>
          <a:lstStyle/>
          <a:p>
            <a:pPr algn="ctr"/>
            <a:r>
              <a:rPr lang="en-AU" sz="4000" b="1" dirty="0"/>
              <a:t>Welcome</a:t>
            </a:r>
          </a:p>
        </p:txBody>
      </p:sp>
    </p:spTree>
    <p:extLst>
      <p:ext uri="{BB962C8B-B14F-4D97-AF65-F5344CB8AC3E}">
        <p14:creationId xmlns:p14="http://schemas.microsoft.com/office/powerpoint/2010/main" val="140538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ple of NEPT Form 9 Reporting Injuries, Transfers, Death and other Events">
            <a:extLst>
              <a:ext uri="{FF2B5EF4-FFF2-40B4-BE49-F238E27FC236}">
                <a16:creationId xmlns:a16="http://schemas.microsoft.com/office/drawing/2014/main" id="{997234CC-9095-40DB-8E97-72295DA37F4F}"/>
              </a:ext>
            </a:extLst>
          </p:cNvPr>
          <p:cNvPicPr>
            <a:picLocks noChangeAspect="1"/>
          </p:cNvPicPr>
          <p:nvPr/>
        </p:nvPicPr>
        <p:blipFill>
          <a:blip r:embed="rId3"/>
          <a:stretch>
            <a:fillRect/>
          </a:stretch>
        </p:blipFill>
        <p:spPr>
          <a:xfrm>
            <a:off x="1928741" y="0"/>
            <a:ext cx="4852429" cy="6858000"/>
          </a:xfrm>
          <a:prstGeom prst="rect">
            <a:avLst/>
          </a:prstGeom>
        </p:spPr>
      </p:pic>
      <p:sp>
        <p:nvSpPr>
          <p:cNvPr id="6" name="Title 1">
            <a:extLst>
              <a:ext uri="{FF2B5EF4-FFF2-40B4-BE49-F238E27FC236}">
                <a16:creationId xmlns:a16="http://schemas.microsoft.com/office/drawing/2014/main" id="{19FC7870-47EE-44F1-95BA-010EE579E5E7}"/>
              </a:ext>
            </a:extLst>
          </p:cNvPr>
          <p:cNvSpPr txBox="1"/>
          <p:nvPr/>
        </p:nvSpPr>
        <p:spPr>
          <a:xfrm>
            <a:off x="7095434" y="2492970"/>
            <a:ext cx="2683565" cy="1815882"/>
          </a:xfrm>
          <a:prstGeom prst="rect">
            <a:avLst/>
          </a:prstGeom>
          <a:noFill/>
        </p:spPr>
        <p:txBody>
          <a:bodyPr wrap="square" rtlCol="0">
            <a:spAutoFit/>
          </a:bodyPr>
          <a:lstStyle/>
          <a:p>
            <a:pPr algn="ctr"/>
            <a:r>
              <a:rPr lang="en-AU" sz="2800" b="1" dirty="0"/>
              <a:t>FORM 9</a:t>
            </a:r>
          </a:p>
          <a:p>
            <a:pPr algn="ctr"/>
            <a:r>
              <a:rPr lang="en-AU" sz="2800" b="1" dirty="0"/>
              <a:t>REPORTABLE INCIDENT FORM</a:t>
            </a:r>
          </a:p>
        </p:txBody>
      </p:sp>
      <p:sp>
        <p:nvSpPr>
          <p:cNvPr id="11" name="Content Placeholder 10" hidden="1">
            <a:extLst>
              <a:ext uri="{FF2B5EF4-FFF2-40B4-BE49-F238E27FC236}">
                <a16:creationId xmlns:a16="http://schemas.microsoft.com/office/drawing/2014/main" id="{8DEC4F83-1F47-40B1-A176-3EE56772B411}"/>
              </a:ext>
            </a:extLst>
          </p:cNvPr>
          <p:cNvSpPr>
            <a:spLocks noGrp="1"/>
          </p:cNvSpPr>
          <p:nvPr>
            <p:ph idx="1"/>
          </p:nvPr>
        </p:nvSpPr>
        <p:spPr/>
        <p:txBody>
          <a:bodyPr/>
          <a:lstStyle/>
          <a:p>
            <a:endParaRPr lang="en-AU" dirty="0"/>
          </a:p>
        </p:txBody>
      </p:sp>
      <p:sp>
        <p:nvSpPr>
          <p:cNvPr id="10" name="Title 9" hidden="1">
            <a:extLst>
              <a:ext uri="{FF2B5EF4-FFF2-40B4-BE49-F238E27FC236}">
                <a16:creationId xmlns:a16="http://schemas.microsoft.com/office/drawing/2014/main" id="{41A1E5CD-6431-4C8C-9D97-E4EC6E5A7942}"/>
              </a:ext>
            </a:extLst>
          </p:cNvPr>
          <p:cNvSpPr>
            <a:spLocks noGrp="1"/>
          </p:cNvSpPr>
          <p:nvPr>
            <p:ph type="title"/>
          </p:nvPr>
        </p:nvSpPr>
        <p:spPr/>
        <p:txBody>
          <a:bodyPr/>
          <a:lstStyle/>
          <a:p>
            <a:r>
              <a:rPr lang="en-AU" dirty="0"/>
              <a:t>Slide 20	</a:t>
            </a:r>
          </a:p>
        </p:txBody>
      </p:sp>
    </p:spTree>
    <p:extLst>
      <p:ext uri="{BB962C8B-B14F-4D97-AF65-F5344CB8AC3E}">
        <p14:creationId xmlns:p14="http://schemas.microsoft.com/office/powerpoint/2010/main" val="425186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7F3EB-7740-4A64-B6C2-CDC30A96C834}"/>
              </a:ext>
            </a:extLst>
          </p:cNvPr>
          <p:cNvSpPr>
            <a:spLocks noGrp="1"/>
          </p:cNvSpPr>
          <p:nvPr>
            <p:ph idx="1"/>
          </p:nvPr>
        </p:nvSpPr>
        <p:spPr>
          <a:xfrm>
            <a:off x="537340" y="1397004"/>
            <a:ext cx="11260959" cy="3644898"/>
          </a:xfrm>
        </p:spPr>
        <p:txBody>
          <a:bodyPr>
            <a:normAutofit/>
          </a:bodyPr>
          <a:lstStyle/>
          <a:p>
            <a:pPr marL="514350" indent="-514350">
              <a:buFont typeface="+mj-lt"/>
              <a:buAutoNum type="arabicPeriod"/>
            </a:pPr>
            <a:r>
              <a:rPr lang="en-AU" sz="2800" dirty="0">
                <a:cs typeface="Calibri Light" panose="020F0302020204030204" pitchFamily="34" charset="0"/>
              </a:rPr>
              <a:t>Work through assessment criteria – use checklist tool</a:t>
            </a:r>
          </a:p>
          <a:p>
            <a:pPr marL="514350" indent="-514350">
              <a:buFont typeface="+mj-lt"/>
              <a:buAutoNum type="arabicPeriod"/>
            </a:pPr>
            <a:r>
              <a:rPr lang="en-AU" sz="2800" dirty="0">
                <a:cs typeface="Calibri Light" panose="020F0302020204030204" pitchFamily="34" charset="0"/>
              </a:rPr>
              <a:t>Determine the patient’s acuity level, any special equipment needs, clinical escort requirements</a:t>
            </a:r>
          </a:p>
          <a:p>
            <a:pPr marL="514350" indent="-514350">
              <a:buFont typeface="+mj-lt"/>
              <a:buAutoNum type="arabicPeriod"/>
            </a:pPr>
            <a:r>
              <a:rPr lang="en-AU" sz="2800" dirty="0">
                <a:cs typeface="Calibri Light" panose="020F0302020204030204" pitchFamily="34" charset="0"/>
              </a:rPr>
              <a:t>Determine the booking process for the patient – NEPT service, how to book, pick-up times etc</a:t>
            </a:r>
          </a:p>
          <a:p>
            <a:pPr marL="514350" indent="-514350">
              <a:buFont typeface="+mj-lt"/>
              <a:buAutoNum type="arabicPeriod"/>
            </a:pPr>
            <a:r>
              <a:rPr lang="en-AU" sz="2800" dirty="0">
                <a:cs typeface="Calibri Light" panose="020F0302020204030204" pitchFamily="34" charset="0"/>
              </a:rPr>
              <a:t>Identify any issues for clinical handover</a:t>
            </a:r>
          </a:p>
          <a:p>
            <a:pPr marL="514350" indent="-514350">
              <a:buFont typeface="+mj-lt"/>
              <a:buAutoNum type="arabicPeriod"/>
            </a:pPr>
            <a:r>
              <a:rPr lang="en-AU" sz="2800" dirty="0">
                <a:cs typeface="Calibri Light" panose="020F0302020204030204" pitchFamily="34" charset="0"/>
              </a:rPr>
              <a:t>Consider your facility's interhospital transfer requirements, other documents - patient records, </a:t>
            </a:r>
            <a:r>
              <a:rPr lang="en-AU" sz="2800" dirty="0" err="1">
                <a:cs typeface="Calibri Light" panose="020F0302020204030204" pitchFamily="34" charset="0"/>
              </a:rPr>
              <a:t>xrays</a:t>
            </a:r>
            <a:r>
              <a:rPr lang="en-AU" sz="2800" dirty="0">
                <a:cs typeface="Calibri Light" panose="020F0302020204030204" pitchFamily="34" charset="0"/>
              </a:rPr>
              <a:t> etc</a:t>
            </a:r>
          </a:p>
        </p:txBody>
      </p:sp>
      <p:sp>
        <p:nvSpPr>
          <p:cNvPr id="2" name="Title 1">
            <a:extLst>
              <a:ext uri="{FF2B5EF4-FFF2-40B4-BE49-F238E27FC236}">
                <a16:creationId xmlns:a16="http://schemas.microsoft.com/office/drawing/2014/main" id="{9BC70BBE-A410-45A8-8D0E-47F089EC26D6}"/>
              </a:ext>
            </a:extLst>
          </p:cNvPr>
          <p:cNvSpPr>
            <a:spLocks noGrp="1"/>
          </p:cNvSpPr>
          <p:nvPr>
            <p:ph type="title"/>
          </p:nvPr>
        </p:nvSpPr>
        <p:spPr>
          <a:xfrm>
            <a:off x="2532994" y="268942"/>
            <a:ext cx="7126013" cy="833718"/>
          </a:xfrm>
        </p:spPr>
        <p:txBody>
          <a:bodyPr>
            <a:normAutofit fontScale="90000"/>
          </a:bodyPr>
          <a:lstStyle/>
          <a:p>
            <a:r>
              <a:rPr lang="en-AU" sz="4000" dirty="0"/>
              <a:t>Scenarios – Group Instructions</a:t>
            </a:r>
            <a:br>
              <a:rPr lang="en-AU" baseline="0" dirty="0"/>
            </a:br>
            <a:endParaRPr lang="en-AU" dirty="0"/>
          </a:p>
        </p:txBody>
      </p:sp>
    </p:spTree>
    <p:extLst>
      <p:ext uri="{BB962C8B-B14F-4D97-AF65-F5344CB8AC3E}">
        <p14:creationId xmlns:p14="http://schemas.microsoft.com/office/powerpoint/2010/main" val="325360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A249C9-5DF6-485D-9285-EB84F5D7AD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436" y="642007"/>
            <a:ext cx="4808481" cy="4628493"/>
          </a:xfrm>
          <a:prstGeom prst="rect">
            <a:avLst/>
          </a:prstGeom>
        </p:spPr>
      </p:pic>
      <p:sp>
        <p:nvSpPr>
          <p:cNvPr id="8" name="Title 7" hidden="1">
            <a:extLst>
              <a:ext uri="{FF2B5EF4-FFF2-40B4-BE49-F238E27FC236}">
                <a16:creationId xmlns:a16="http://schemas.microsoft.com/office/drawing/2014/main" id="{98E937D8-2EEF-4674-8B11-FA4B3A14CF1B}"/>
              </a:ext>
            </a:extLst>
          </p:cNvPr>
          <p:cNvSpPr>
            <a:spLocks noGrp="1"/>
          </p:cNvSpPr>
          <p:nvPr>
            <p:ph type="title"/>
          </p:nvPr>
        </p:nvSpPr>
        <p:spPr/>
        <p:txBody>
          <a:bodyPr/>
          <a:lstStyle/>
          <a:p>
            <a:r>
              <a:rPr lang="en-AU" dirty="0"/>
              <a:t>Slide 22</a:t>
            </a:r>
          </a:p>
        </p:txBody>
      </p:sp>
      <p:sp>
        <p:nvSpPr>
          <p:cNvPr id="3" name="Title">
            <a:extLst>
              <a:ext uri="{FF2B5EF4-FFF2-40B4-BE49-F238E27FC236}">
                <a16:creationId xmlns:a16="http://schemas.microsoft.com/office/drawing/2014/main" id="{7926E4EE-0D1A-4FA2-8FAB-42F789883B54}"/>
              </a:ext>
            </a:extLst>
          </p:cNvPr>
          <p:cNvSpPr>
            <a:spLocks noGrp="1"/>
          </p:cNvSpPr>
          <p:nvPr>
            <p:ph idx="1"/>
          </p:nvPr>
        </p:nvSpPr>
        <p:spPr>
          <a:xfrm>
            <a:off x="5918200" y="1447800"/>
            <a:ext cx="6057900" cy="3600000"/>
          </a:xfrm>
        </p:spPr>
        <p:txBody>
          <a:bodyPr/>
          <a:lstStyle/>
          <a:p>
            <a:r>
              <a:rPr lang="en-AU" sz="3600" dirty="0"/>
              <a:t>Comments / Issues</a:t>
            </a:r>
          </a:p>
          <a:p>
            <a:r>
              <a:rPr lang="en-AU" sz="3600" dirty="0"/>
              <a:t>Evaluation</a:t>
            </a:r>
          </a:p>
          <a:p>
            <a:endParaRPr lang="en-AU" dirty="0"/>
          </a:p>
          <a:p>
            <a:endParaRPr lang="en-AU" dirty="0"/>
          </a:p>
          <a:p>
            <a:endParaRPr lang="en-AU" dirty="0"/>
          </a:p>
          <a:p>
            <a:pPr marL="0" indent="0">
              <a:buNone/>
            </a:pPr>
            <a:r>
              <a:rPr lang="en-AU" dirty="0"/>
              <a:t>Email: </a:t>
            </a:r>
            <a:r>
              <a:rPr lang="en-AU" dirty="0" err="1"/>
              <a:t>nept@health.tas.gov.au</a:t>
            </a:r>
            <a:endParaRPr lang="en-AU" dirty="0"/>
          </a:p>
          <a:p>
            <a:pPr marL="0" indent="0">
              <a:buNone/>
            </a:pPr>
            <a:r>
              <a:rPr lang="en-AU" dirty="0"/>
              <a:t>Website: www.dhhs.tas.gov.au/nept</a:t>
            </a:r>
          </a:p>
        </p:txBody>
      </p:sp>
    </p:spTree>
    <p:extLst>
      <p:ext uri="{BB962C8B-B14F-4D97-AF65-F5344CB8AC3E}">
        <p14:creationId xmlns:p14="http://schemas.microsoft.com/office/powerpoint/2010/main" val="354701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38273C-1656-4D50-B2B5-819E77E528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28209" y="1608301"/>
            <a:ext cx="2780607" cy="3641398"/>
          </a:xfrm>
          <a:prstGeom prst="rect">
            <a:avLst/>
          </a:prstGeom>
        </p:spPr>
      </p:pic>
      <p:sp>
        <p:nvSpPr>
          <p:cNvPr id="3" name="Content Placeholder 2"/>
          <p:cNvSpPr>
            <a:spLocks noGrp="1"/>
          </p:cNvSpPr>
          <p:nvPr>
            <p:ph idx="1"/>
          </p:nvPr>
        </p:nvSpPr>
        <p:spPr>
          <a:xfrm>
            <a:off x="605866" y="1608301"/>
            <a:ext cx="7788834" cy="4713891"/>
          </a:xfrm>
        </p:spPr>
        <p:txBody>
          <a:bodyPr>
            <a:normAutofit/>
          </a:bodyPr>
          <a:lstStyle/>
          <a:p>
            <a:r>
              <a:rPr lang="en-AU" sz="2800" dirty="0">
                <a:cs typeface="Calibri Light" panose="020F0302020204030204" pitchFamily="34" charset="0"/>
              </a:rPr>
              <a:t>Purpose</a:t>
            </a:r>
          </a:p>
          <a:p>
            <a:r>
              <a:rPr lang="en-AU" sz="2800" dirty="0">
                <a:cs typeface="Calibri Light" panose="020F0302020204030204" pitchFamily="34" charset="0"/>
              </a:rPr>
              <a:t>Outline responsibilities of NEPT Service Providers</a:t>
            </a:r>
          </a:p>
          <a:p>
            <a:pPr lvl="1"/>
            <a:r>
              <a:rPr lang="en-AU" dirty="0"/>
              <a:t>Clinical Governance</a:t>
            </a:r>
          </a:p>
          <a:p>
            <a:r>
              <a:rPr lang="en-AU" sz="2800" dirty="0">
                <a:cs typeface="Calibri Light" panose="020F0302020204030204" pitchFamily="34" charset="0"/>
              </a:rPr>
              <a:t>Specify quality assurance requirements </a:t>
            </a:r>
          </a:p>
          <a:p>
            <a:pPr lvl="1"/>
            <a:r>
              <a:rPr lang="en-AU" dirty="0"/>
              <a:t>Systems and processes</a:t>
            </a:r>
          </a:p>
          <a:p>
            <a:r>
              <a:rPr lang="en-AU" sz="2800" dirty="0">
                <a:cs typeface="Calibri Light" panose="020F0302020204030204" pitchFamily="34" charset="0"/>
              </a:rPr>
              <a:t>Define scope of service and patient suitability</a:t>
            </a:r>
          </a:p>
          <a:p>
            <a:r>
              <a:rPr lang="en-AU" sz="2800" dirty="0">
                <a:cs typeface="Calibri Light" panose="020F0302020204030204" pitchFamily="34" charset="0"/>
              </a:rPr>
              <a:t>Enforcement</a:t>
            </a:r>
          </a:p>
          <a:p>
            <a:endParaRPr lang="en-AU" sz="2800" dirty="0">
              <a:cs typeface="Calibri Light" panose="020F0302020204030204" pitchFamily="34" charset="0"/>
            </a:endParaRPr>
          </a:p>
        </p:txBody>
      </p:sp>
      <p:sp>
        <p:nvSpPr>
          <p:cNvPr id="2" name="Title 1"/>
          <p:cNvSpPr>
            <a:spLocks noGrp="1"/>
          </p:cNvSpPr>
          <p:nvPr>
            <p:ph type="title"/>
          </p:nvPr>
        </p:nvSpPr>
        <p:spPr>
          <a:xfrm>
            <a:off x="1838325" y="365126"/>
            <a:ext cx="8515350" cy="728288"/>
          </a:xfrm>
        </p:spPr>
        <p:txBody>
          <a:bodyPr>
            <a:normAutofit/>
          </a:bodyPr>
          <a:lstStyle/>
          <a:p>
            <a:pPr algn="ctr"/>
            <a:r>
              <a:rPr lang="en-AU" sz="4000" b="1" dirty="0"/>
              <a:t>New NEPT Regulatory Provisions</a:t>
            </a:r>
          </a:p>
        </p:txBody>
      </p:sp>
    </p:spTree>
    <p:extLst>
      <p:ext uri="{BB962C8B-B14F-4D97-AF65-F5344CB8AC3E}">
        <p14:creationId xmlns:p14="http://schemas.microsoft.com/office/powerpoint/2010/main" val="362693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4AC091-689B-4065-822D-ADDCFFD694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9001" y="1707776"/>
            <a:ext cx="2396359" cy="3442448"/>
          </a:xfrm>
          <a:prstGeom prst="rect">
            <a:avLst/>
          </a:prstGeom>
        </p:spPr>
      </p:pic>
      <p:sp>
        <p:nvSpPr>
          <p:cNvPr id="3" name="Content Placeholder 2"/>
          <p:cNvSpPr>
            <a:spLocks noGrp="1"/>
          </p:cNvSpPr>
          <p:nvPr>
            <p:ph idx="1"/>
          </p:nvPr>
        </p:nvSpPr>
        <p:spPr>
          <a:xfrm>
            <a:off x="3778470" y="1707776"/>
            <a:ext cx="8235730" cy="2779625"/>
          </a:xfrm>
        </p:spPr>
        <p:txBody>
          <a:bodyPr>
            <a:normAutofit/>
          </a:bodyPr>
          <a:lstStyle/>
          <a:p>
            <a:r>
              <a:rPr lang="en-AU" sz="2800" dirty="0">
                <a:cs typeface="Calibri Light" panose="020F0302020204030204" pitchFamily="34" charset="0"/>
              </a:rPr>
              <a:t>Appropriately trained crew</a:t>
            </a:r>
          </a:p>
          <a:p>
            <a:r>
              <a:rPr lang="en-AU" sz="2800" dirty="0">
                <a:cs typeface="Calibri Light" panose="020F0302020204030204" pitchFamily="34" charset="0"/>
              </a:rPr>
              <a:t>Can only accept NEPT ‘suitable’ patients </a:t>
            </a:r>
          </a:p>
          <a:p>
            <a:r>
              <a:rPr lang="en-AU" sz="2800" dirty="0">
                <a:cs typeface="Calibri Light" panose="020F0302020204030204" pitchFamily="34" charset="0"/>
              </a:rPr>
              <a:t>Secretary Approved Forms</a:t>
            </a:r>
          </a:p>
          <a:p>
            <a:r>
              <a:rPr lang="en-AU" sz="2800" dirty="0">
                <a:cs typeface="Calibri Light" panose="020F0302020204030204" pitchFamily="34" charset="0"/>
              </a:rPr>
              <a:t>Maintain records for each patient transport</a:t>
            </a:r>
          </a:p>
          <a:p>
            <a:r>
              <a:rPr lang="en-AU" sz="2800" dirty="0">
                <a:cs typeface="Calibri Light" panose="020F0302020204030204" pitchFamily="34" charset="0"/>
              </a:rPr>
              <a:t>Report critical incidents and near misses</a:t>
            </a:r>
          </a:p>
          <a:p>
            <a:endParaRPr lang="en-AU" sz="2800" dirty="0">
              <a:cs typeface="Calibri Light" panose="020F0302020204030204" pitchFamily="34" charset="0"/>
            </a:endParaRPr>
          </a:p>
        </p:txBody>
      </p:sp>
      <p:sp>
        <p:nvSpPr>
          <p:cNvPr id="2" name="Title 1"/>
          <p:cNvSpPr>
            <a:spLocks noGrp="1"/>
          </p:cNvSpPr>
          <p:nvPr>
            <p:ph type="title"/>
          </p:nvPr>
        </p:nvSpPr>
        <p:spPr>
          <a:xfrm>
            <a:off x="1619250" y="421541"/>
            <a:ext cx="8953500" cy="1286235"/>
          </a:xfrm>
        </p:spPr>
        <p:txBody>
          <a:bodyPr>
            <a:noAutofit/>
          </a:bodyPr>
          <a:lstStyle/>
          <a:p>
            <a:pPr algn="ctr">
              <a:lnSpc>
                <a:spcPct val="90000"/>
              </a:lnSpc>
            </a:pPr>
            <a:r>
              <a:rPr lang="en-AU" sz="4000" b="1" dirty="0"/>
              <a:t>NEPT Services – Safety and Quality</a:t>
            </a:r>
          </a:p>
        </p:txBody>
      </p:sp>
    </p:spTree>
    <p:extLst>
      <p:ext uri="{BB962C8B-B14F-4D97-AF65-F5344CB8AC3E}">
        <p14:creationId xmlns:p14="http://schemas.microsoft.com/office/powerpoint/2010/main" val="351414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222B1-6BCD-4992-AB88-263EB1F7BA4F}"/>
              </a:ext>
            </a:extLst>
          </p:cNvPr>
          <p:cNvSpPr txBox="1"/>
          <p:nvPr/>
        </p:nvSpPr>
        <p:spPr>
          <a:xfrm>
            <a:off x="8318500" y="5044638"/>
            <a:ext cx="3784600" cy="646331"/>
          </a:xfrm>
          <a:prstGeom prst="rect">
            <a:avLst/>
          </a:prstGeom>
          <a:noFill/>
        </p:spPr>
        <p:txBody>
          <a:bodyPr wrap="square" rtlCol="0">
            <a:spAutoFit/>
          </a:bodyPr>
          <a:lstStyle/>
          <a:p>
            <a:r>
              <a:rPr lang="en-AU" dirty="0">
                <a:cs typeface="Calibri Light" panose="020F0302020204030204" pitchFamily="34" charset="0"/>
              </a:rPr>
              <a:t>(from </a:t>
            </a:r>
            <a:r>
              <a:rPr lang="en-AU" i="1" dirty="0">
                <a:cs typeface="Calibri Light" panose="020F0302020204030204" pitchFamily="34" charset="0"/>
              </a:rPr>
              <a:t>Ambulance Service Act 1982</a:t>
            </a:r>
            <a:r>
              <a:rPr lang="en-AU" dirty="0">
                <a:cs typeface="Calibri Light" panose="020F0302020204030204" pitchFamily="34" charset="0"/>
              </a:rPr>
              <a:t>)</a:t>
            </a:r>
          </a:p>
          <a:p>
            <a:endParaRPr lang="en-AU" dirty="0"/>
          </a:p>
        </p:txBody>
      </p:sp>
      <p:sp>
        <p:nvSpPr>
          <p:cNvPr id="3" name="Content Placeholder 2">
            <a:extLst>
              <a:ext uri="{FF2B5EF4-FFF2-40B4-BE49-F238E27FC236}">
                <a16:creationId xmlns:a16="http://schemas.microsoft.com/office/drawing/2014/main" id="{3781F47B-BBA7-4E84-969F-1A03054A98A6}"/>
              </a:ext>
            </a:extLst>
          </p:cNvPr>
          <p:cNvSpPr>
            <a:spLocks noGrp="1"/>
          </p:cNvSpPr>
          <p:nvPr>
            <p:ph idx="1"/>
          </p:nvPr>
        </p:nvSpPr>
        <p:spPr>
          <a:xfrm>
            <a:off x="546101" y="1593193"/>
            <a:ext cx="10871200" cy="3855107"/>
          </a:xfrm>
        </p:spPr>
        <p:txBody>
          <a:bodyPr>
            <a:normAutofit/>
          </a:bodyPr>
          <a:lstStyle/>
          <a:p>
            <a:pPr marL="0" indent="0">
              <a:buNone/>
            </a:pPr>
            <a:r>
              <a:rPr lang="en-AU" sz="2800" b="1" dirty="0">
                <a:solidFill>
                  <a:srgbClr val="FF0000"/>
                </a:solidFill>
                <a:cs typeface="Calibri Light" panose="020F0302020204030204" pitchFamily="34" charset="0"/>
              </a:rPr>
              <a:t>NEPT patients are patients</a:t>
            </a:r>
            <a:endParaRPr lang="en-AU" sz="2800" dirty="0">
              <a:cs typeface="Calibri Light" panose="020F0302020204030204" pitchFamily="34" charset="0"/>
            </a:endParaRPr>
          </a:p>
          <a:p>
            <a:pPr marL="0" indent="0">
              <a:buNone/>
            </a:pPr>
            <a:r>
              <a:rPr lang="en-AU" sz="2400" dirty="0">
                <a:cs typeface="Calibri Light" panose="020F0302020204030204" pitchFamily="34" charset="0"/>
              </a:rPr>
              <a:t>(a) whose medical needs have been assessed by a member of an approved health profession (Registered Nurse, Registered Paramedic or Medical Practitioner) as:</a:t>
            </a:r>
          </a:p>
          <a:p>
            <a:pPr marL="0" indent="0">
              <a:buNone/>
            </a:pPr>
            <a:r>
              <a:rPr lang="en-AU" sz="2400" dirty="0">
                <a:cs typeface="Calibri Light" panose="020F0302020204030204" pitchFamily="34" charset="0"/>
              </a:rPr>
              <a:t>	(i) requiring patient transport; and</a:t>
            </a:r>
          </a:p>
          <a:p>
            <a:pPr marL="0" indent="0">
              <a:buNone/>
            </a:pPr>
            <a:r>
              <a:rPr lang="en-AU" sz="2400" dirty="0">
                <a:cs typeface="Calibri Light" panose="020F0302020204030204" pitchFamily="34" charset="0"/>
              </a:rPr>
              <a:t>	(ii) not being time-critical or acute; </a:t>
            </a:r>
          </a:p>
          <a:p>
            <a:pPr marL="0" indent="0">
              <a:buNone/>
            </a:pPr>
            <a:r>
              <a:rPr lang="en-AU" sz="2400" b="1" dirty="0">
                <a:solidFill>
                  <a:srgbClr val="FF0000"/>
                </a:solidFill>
                <a:cs typeface="Calibri Light" panose="020F0302020204030204" pitchFamily="34" charset="0"/>
              </a:rPr>
              <a:t>and</a:t>
            </a:r>
          </a:p>
          <a:p>
            <a:pPr marL="0" indent="0">
              <a:buNone/>
            </a:pPr>
            <a:r>
              <a:rPr lang="en-AU" sz="2400" dirty="0">
                <a:cs typeface="Calibri Light" panose="020F0302020204030204" pitchFamily="34" charset="0"/>
              </a:rPr>
              <a:t>(b) who may require –</a:t>
            </a:r>
          </a:p>
          <a:p>
            <a:pPr marL="0" indent="0">
              <a:buNone/>
            </a:pPr>
            <a:r>
              <a:rPr lang="en-AU" sz="2400" dirty="0">
                <a:cs typeface="Calibri Light" panose="020F0302020204030204" pitchFamily="34" charset="0"/>
              </a:rPr>
              <a:t>	(i) basic care and observation; or</a:t>
            </a:r>
          </a:p>
          <a:p>
            <a:pPr marL="0" indent="0">
              <a:buNone/>
            </a:pPr>
            <a:r>
              <a:rPr lang="en-AU" sz="2400" dirty="0">
                <a:cs typeface="Calibri Light" panose="020F0302020204030204" pitchFamily="34" charset="0"/>
              </a:rPr>
              <a:t>	(ii) clinical care and monitoring; </a:t>
            </a:r>
          </a:p>
          <a:p>
            <a:pPr marL="0" indent="0">
              <a:buNone/>
            </a:pPr>
            <a:endParaRPr lang="en-AU" sz="2800" dirty="0">
              <a:cs typeface="Calibri Light" panose="020F0302020204030204" pitchFamily="34" charset="0"/>
            </a:endParaRPr>
          </a:p>
        </p:txBody>
      </p:sp>
      <p:sp>
        <p:nvSpPr>
          <p:cNvPr id="2" name="Title 1">
            <a:extLst>
              <a:ext uri="{FF2B5EF4-FFF2-40B4-BE49-F238E27FC236}">
                <a16:creationId xmlns:a16="http://schemas.microsoft.com/office/drawing/2014/main" id="{AD805FDD-43E5-432A-B9C3-3BB2FA6E9B1F}"/>
              </a:ext>
            </a:extLst>
          </p:cNvPr>
          <p:cNvSpPr>
            <a:spLocks noGrp="1"/>
          </p:cNvSpPr>
          <p:nvPr>
            <p:ph type="title"/>
          </p:nvPr>
        </p:nvSpPr>
        <p:spPr>
          <a:xfrm>
            <a:off x="933449" y="316843"/>
            <a:ext cx="10325099" cy="1587500"/>
          </a:xfrm>
        </p:spPr>
        <p:txBody>
          <a:bodyPr>
            <a:noAutofit/>
          </a:bodyPr>
          <a:lstStyle/>
          <a:p>
            <a:pPr algn="ctr"/>
            <a:r>
              <a:rPr lang="en-AU" sz="4000" dirty="0"/>
              <a:t>NEPT suitable patients:</a:t>
            </a:r>
            <a:br>
              <a:rPr lang="en-AU" sz="4000" dirty="0"/>
            </a:br>
            <a:r>
              <a:rPr lang="en-AU" sz="4000" dirty="0"/>
              <a:t>Definition</a:t>
            </a:r>
          </a:p>
        </p:txBody>
      </p:sp>
    </p:spTree>
    <p:extLst>
      <p:ext uri="{BB962C8B-B14F-4D97-AF65-F5344CB8AC3E}">
        <p14:creationId xmlns:p14="http://schemas.microsoft.com/office/powerpoint/2010/main" val="167544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316BD71-7D00-4892-A796-CBC8C673458B}"/>
              </a:ext>
            </a:extLst>
          </p:cNvPr>
          <p:cNvSpPr/>
          <p:nvPr/>
        </p:nvSpPr>
        <p:spPr>
          <a:xfrm>
            <a:off x="6146800" y="3428998"/>
            <a:ext cx="5168900" cy="15113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lvl="0" algn="ctr"/>
            <a:r>
              <a:rPr lang="en-AU" sz="2800" b="1" dirty="0">
                <a:solidFill>
                  <a:srgbClr val="FF0000"/>
                </a:solidFill>
              </a:rPr>
              <a:t>Medium</a:t>
            </a:r>
            <a:r>
              <a:rPr lang="en-AU" b="1" dirty="0">
                <a:solidFill>
                  <a:srgbClr val="FF0000"/>
                </a:solidFill>
              </a:rPr>
              <a:t> </a:t>
            </a:r>
            <a:r>
              <a:rPr lang="en-AU" sz="2800" b="1" dirty="0">
                <a:solidFill>
                  <a:srgbClr val="FF0000"/>
                </a:solidFill>
              </a:rPr>
              <a:t>Acuity</a:t>
            </a:r>
            <a:r>
              <a:rPr lang="en-AU" b="1" dirty="0">
                <a:solidFill>
                  <a:srgbClr val="FF0000"/>
                </a:solidFill>
              </a:rPr>
              <a:t> </a:t>
            </a:r>
            <a:endParaRPr lang="en-US" b="1" dirty="0">
              <a:solidFill>
                <a:srgbClr val="FF0000"/>
              </a:solidFill>
            </a:endParaRPr>
          </a:p>
          <a:p>
            <a:pPr marL="285750" lvl="0" indent="-285750" algn="ctr">
              <a:buFont typeface="Arial" panose="020B0604020202020204" pitchFamily="34" charset="0"/>
              <a:buChar char="•"/>
            </a:pPr>
            <a:r>
              <a:rPr lang="en-AU" dirty="0"/>
              <a:t>Can be a paediatric (between 2 - 14 years)</a:t>
            </a:r>
            <a:endParaRPr lang="en-US" dirty="0"/>
          </a:p>
          <a:p>
            <a:pPr marL="285750" lvl="0" indent="-285750" algn="ctr">
              <a:buFont typeface="Arial" panose="020B0604020202020204" pitchFamily="34" charset="0"/>
              <a:buChar char="•"/>
            </a:pPr>
            <a:r>
              <a:rPr lang="en-AU" dirty="0"/>
              <a:t>Requires clinical care and monitoring </a:t>
            </a:r>
            <a:br>
              <a:rPr lang="en-AU" dirty="0"/>
            </a:br>
            <a:r>
              <a:rPr lang="en-AU" dirty="0"/>
              <a:t>by a </a:t>
            </a:r>
            <a:r>
              <a:rPr lang="en-AU" dirty="0">
                <a:solidFill>
                  <a:schemeClr val="tx1"/>
                </a:solidFill>
              </a:rPr>
              <a:t>clinical escort</a:t>
            </a:r>
            <a:endParaRPr lang="en-US" dirty="0">
              <a:solidFill>
                <a:schemeClr val="tx1"/>
              </a:solidFill>
            </a:endParaRPr>
          </a:p>
        </p:txBody>
      </p:sp>
      <p:sp>
        <p:nvSpPr>
          <p:cNvPr id="5" name="Rectangle: Rounded Corners 4">
            <a:extLst>
              <a:ext uri="{FF2B5EF4-FFF2-40B4-BE49-F238E27FC236}">
                <a16:creationId xmlns:a16="http://schemas.microsoft.com/office/drawing/2014/main" id="{694C056E-D644-42B7-8499-A784EA7B5476}"/>
              </a:ext>
            </a:extLst>
          </p:cNvPr>
          <p:cNvSpPr/>
          <p:nvPr/>
        </p:nvSpPr>
        <p:spPr>
          <a:xfrm>
            <a:off x="876300" y="3429000"/>
            <a:ext cx="5080000" cy="15113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lvl="0" algn="ctr"/>
            <a:r>
              <a:rPr lang="en-AU" sz="2800" b="1" dirty="0">
                <a:solidFill>
                  <a:srgbClr val="00863D"/>
                </a:solidFill>
              </a:rPr>
              <a:t>Low Acuity</a:t>
            </a:r>
          </a:p>
          <a:p>
            <a:pPr marL="285750" lvl="0" indent="-285750" algn="ctr">
              <a:buFont typeface="Arial" panose="020B0604020202020204" pitchFamily="34" charset="0"/>
              <a:buChar char="•"/>
              <a:defRPr/>
            </a:pPr>
            <a:r>
              <a:rPr lang="en-AU" dirty="0"/>
              <a:t>Not a paediatric (14 years or older)</a:t>
            </a:r>
            <a:endParaRPr lang="en-US" dirty="0"/>
          </a:p>
          <a:p>
            <a:pPr marL="285750" lvl="0" indent="-285750" algn="ctr">
              <a:buFont typeface="Arial" panose="020B0604020202020204" pitchFamily="34" charset="0"/>
              <a:buChar char="•"/>
            </a:pPr>
            <a:r>
              <a:rPr lang="en-AU" dirty="0"/>
              <a:t>Require only basic care and observation</a:t>
            </a:r>
          </a:p>
        </p:txBody>
      </p:sp>
      <p:sp>
        <p:nvSpPr>
          <p:cNvPr id="8" name="Rectangle: Rounded Corners 7">
            <a:extLst>
              <a:ext uri="{FF2B5EF4-FFF2-40B4-BE49-F238E27FC236}">
                <a16:creationId xmlns:a16="http://schemas.microsoft.com/office/drawing/2014/main" id="{0927F46C-F41A-4D21-86F6-8B14A5A9208F}"/>
              </a:ext>
            </a:extLst>
          </p:cNvPr>
          <p:cNvSpPr/>
          <p:nvPr/>
        </p:nvSpPr>
        <p:spPr>
          <a:xfrm>
            <a:off x="2146300" y="1253856"/>
            <a:ext cx="7899400" cy="1980000"/>
          </a:xfrm>
          <a:prstGeom prst="roundRect">
            <a:avLst/>
          </a:prstGeom>
        </p:spPr>
        <p:style>
          <a:lnRef idx="2">
            <a:schemeClr val="dk1"/>
          </a:lnRef>
          <a:fillRef idx="1">
            <a:schemeClr val="lt1"/>
          </a:fillRef>
          <a:effectRef idx="0">
            <a:schemeClr val="dk1"/>
          </a:effectRef>
          <a:fontRef idx="minor">
            <a:schemeClr val="dk1"/>
          </a:fontRef>
        </p:style>
        <p:txBody>
          <a:bodyPr lIns="216000" rIns="216000" rtlCol="0" anchor="ctr"/>
          <a:lstStyle/>
          <a:p>
            <a:pPr marL="285750" lvl="0" indent="-285750">
              <a:defRPr/>
            </a:pPr>
            <a:r>
              <a:rPr lang="en-AU" b="1" i="1" dirty="0">
                <a:solidFill>
                  <a:schemeClr val="tx1"/>
                </a:solidFill>
              </a:rPr>
              <a:t>All patients must be stable:</a:t>
            </a:r>
          </a:p>
          <a:p>
            <a:pPr marL="285750" lvl="0" indent="-285750">
              <a:buFont typeface="Arial" panose="020B0604020202020204" pitchFamily="34" charset="0"/>
              <a:buChar char="•"/>
              <a:defRPr/>
            </a:pPr>
            <a:r>
              <a:rPr lang="en-AU" dirty="0">
                <a:solidFill>
                  <a:schemeClr val="tx1"/>
                </a:solidFill>
              </a:rPr>
              <a:t>Not time critical or acute</a:t>
            </a:r>
          </a:p>
          <a:p>
            <a:pPr marL="285750" lvl="0" indent="-285750">
              <a:buFont typeface="Arial" panose="020B0604020202020204" pitchFamily="34" charset="0"/>
              <a:buChar char="•"/>
              <a:defRPr/>
            </a:pPr>
            <a:r>
              <a:rPr lang="en-AU" dirty="0">
                <a:solidFill>
                  <a:schemeClr val="tx1"/>
                </a:solidFill>
              </a:rPr>
              <a:t>Not likely to deteriorate during transport</a:t>
            </a:r>
            <a:endParaRPr lang="en-US" dirty="0">
              <a:solidFill>
                <a:schemeClr val="tx1"/>
              </a:solidFill>
            </a:endParaRPr>
          </a:p>
          <a:p>
            <a:pPr marL="285750" lvl="0" indent="-285750">
              <a:buFont typeface="Arial" panose="020B0604020202020204" pitchFamily="34" charset="0"/>
              <a:buChar char="•"/>
            </a:pPr>
            <a:r>
              <a:rPr lang="en-AU" dirty="0">
                <a:solidFill>
                  <a:schemeClr val="tx1"/>
                </a:solidFill>
              </a:rPr>
              <a:t>Have NOT had recent deterioration in respiratory rate as a result of a diagnosed illness or disease </a:t>
            </a:r>
            <a:endParaRPr lang="en-US" dirty="0">
              <a:solidFill>
                <a:schemeClr val="tx1"/>
              </a:solidFill>
            </a:endParaRPr>
          </a:p>
        </p:txBody>
      </p:sp>
      <p:sp>
        <p:nvSpPr>
          <p:cNvPr id="2" name="Title 1"/>
          <p:cNvSpPr>
            <a:spLocks noGrp="1"/>
          </p:cNvSpPr>
          <p:nvPr>
            <p:ph type="title"/>
          </p:nvPr>
        </p:nvSpPr>
        <p:spPr>
          <a:xfrm>
            <a:off x="2196354" y="282655"/>
            <a:ext cx="8135097" cy="1099457"/>
          </a:xfrm>
        </p:spPr>
        <p:txBody>
          <a:bodyPr>
            <a:noAutofit/>
          </a:bodyPr>
          <a:lstStyle/>
          <a:p>
            <a:pPr algn="ctr"/>
            <a:r>
              <a:rPr lang="en-AU" sz="4000" dirty="0"/>
              <a:t>Low Acuity / Medium Acuity</a:t>
            </a:r>
          </a:p>
        </p:txBody>
      </p:sp>
    </p:spTree>
    <p:extLst>
      <p:ext uri="{BB962C8B-B14F-4D97-AF65-F5344CB8AC3E}">
        <p14:creationId xmlns:p14="http://schemas.microsoft.com/office/powerpoint/2010/main" val="287496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rm 10A Patient Assessment Record Sample Image">
            <a:extLst>
              <a:ext uri="{FF2B5EF4-FFF2-40B4-BE49-F238E27FC236}">
                <a16:creationId xmlns:a16="http://schemas.microsoft.com/office/drawing/2014/main" id="{8B091892-CDBB-43C9-8933-85357F90C928}"/>
              </a:ext>
            </a:extLst>
          </p:cNvPr>
          <p:cNvPicPr>
            <a:picLocks noChangeAspect="1"/>
          </p:cNvPicPr>
          <p:nvPr/>
        </p:nvPicPr>
        <p:blipFill>
          <a:blip r:embed="rId3"/>
          <a:stretch>
            <a:fillRect/>
          </a:stretch>
        </p:blipFill>
        <p:spPr>
          <a:xfrm>
            <a:off x="0" y="0"/>
            <a:ext cx="9317935" cy="6858000"/>
          </a:xfrm>
          <a:prstGeom prst="rect">
            <a:avLst/>
          </a:prstGeom>
        </p:spPr>
      </p:pic>
      <p:sp>
        <p:nvSpPr>
          <p:cNvPr id="10" name="TextBox 9">
            <a:extLst>
              <a:ext uri="{FF2B5EF4-FFF2-40B4-BE49-F238E27FC236}">
                <a16:creationId xmlns:a16="http://schemas.microsoft.com/office/drawing/2014/main" id="{E70B4655-6389-4404-A06A-9236EB66D544}"/>
              </a:ext>
            </a:extLst>
          </p:cNvPr>
          <p:cNvSpPr txBox="1"/>
          <p:nvPr/>
        </p:nvSpPr>
        <p:spPr>
          <a:xfrm>
            <a:off x="9317934" y="2492970"/>
            <a:ext cx="2683565" cy="1815882"/>
          </a:xfrm>
          <a:prstGeom prst="rect">
            <a:avLst/>
          </a:prstGeom>
          <a:noFill/>
        </p:spPr>
        <p:txBody>
          <a:bodyPr wrap="square" rtlCol="0">
            <a:spAutoFit/>
          </a:bodyPr>
          <a:lstStyle/>
          <a:p>
            <a:pPr algn="ctr"/>
            <a:r>
              <a:rPr lang="en-AU" sz="2800" b="1" dirty="0"/>
              <a:t>FORM </a:t>
            </a:r>
            <a:r>
              <a:rPr lang="en-AU" sz="2800" b="1" dirty="0" err="1"/>
              <a:t>10A</a:t>
            </a:r>
            <a:endParaRPr lang="en-AU" sz="2800" b="1" dirty="0"/>
          </a:p>
          <a:p>
            <a:pPr algn="ctr"/>
            <a:r>
              <a:rPr lang="en-AU" sz="2800" b="1" dirty="0"/>
              <a:t>PATIENT ASSESSMENT RECORD</a:t>
            </a:r>
          </a:p>
        </p:txBody>
      </p:sp>
      <p:sp>
        <p:nvSpPr>
          <p:cNvPr id="13" name="Title 12">
            <a:extLst>
              <a:ext uri="{FF2B5EF4-FFF2-40B4-BE49-F238E27FC236}">
                <a16:creationId xmlns:a16="http://schemas.microsoft.com/office/drawing/2014/main" id="{4AED95C8-27CC-4E5E-8756-F8D20704D10F}"/>
              </a:ext>
            </a:extLst>
          </p:cNvPr>
          <p:cNvSpPr txBox="1">
            <a:spLocks noGrp="1"/>
          </p:cNvSpPr>
          <p:nvPr>
            <p:ph type="title"/>
          </p:nvPr>
        </p:nvSpPr>
        <p:spPr>
          <a:xfrm>
            <a:off x="838200" y="365125"/>
            <a:ext cx="10515600" cy="1325563"/>
          </a:xfrm>
          <a:prstGeom prst="rect">
            <a:avLst/>
          </a:prstGeom>
          <a:noFill/>
        </p:spPr>
        <p:txBody>
          <a:bodyPr wrap="square" rtlCol="0">
            <a:spAutoFit/>
          </a:bodyPr>
          <a:lstStyle/>
          <a:p>
            <a:pPr algn="ctr"/>
            <a:r>
              <a:rPr lang="en-AU" sz="2800" b="1" dirty="0"/>
              <a:t>FORM </a:t>
            </a:r>
            <a:r>
              <a:rPr lang="en-AU" sz="2800" b="1" dirty="0" err="1"/>
              <a:t>10A</a:t>
            </a:r>
            <a:endParaRPr lang="en-AU" sz="2800" b="1" dirty="0"/>
          </a:p>
          <a:p>
            <a:pPr algn="ctr"/>
            <a:r>
              <a:rPr lang="en-AU" sz="2800" b="1" dirty="0"/>
              <a:t>PATIENT ASSESSMENT RECORD</a:t>
            </a:r>
          </a:p>
        </p:txBody>
      </p:sp>
    </p:spTree>
    <p:extLst>
      <p:ext uri="{BB962C8B-B14F-4D97-AF65-F5344CB8AC3E}">
        <p14:creationId xmlns:p14="http://schemas.microsoft.com/office/powerpoint/2010/main" val="283348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A4CCD-FDAF-4D0B-B4E1-B00824012650}"/>
              </a:ext>
              <a:ext uri="{C183D7F6-B498-43B3-948B-1728B52AA6E4}">
                <adec:decorative xmlns:adec="http://schemas.microsoft.com/office/drawing/2017/decorative" val="1"/>
              </a:ext>
            </a:extLst>
          </p:cNvPr>
          <p:cNvPicPr>
            <a:picLocks noChangeAspect="1"/>
          </p:cNvPicPr>
          <p:nvPr/>
        </p:nvPicPr>
        <p:blipFill rotWithShape="1">
          <a:blip r:embed="rId3"/>
          <a:srcRect l="14470" r="16975" b="-1"/>
          <a:stretch/>
        </p:blipFill>
        <p:spPr>
          <a:xfrm rot="827747">
            <a:off x="9287205" y="1732160"/>
            <a:ext cx="2275738" cy="3393678"/>
          </a:xfrm>
          <a:prstGeom prst="rect">
            <a:avLst/>
          </a:prstGeom>
        </p:spPr>
      </p:pic>
      <p:sp>
        <p:nvSpPr>
          <p:cNvPr id="3" name="Content Placeholder 2">
            <a:extLst>
              <a:ext uri="{FF2B5EF4-FFF2-40B4-BE49-F238E27FC236}">
                <a16:creationId xmlns:a16="http://schemas.microsoft.com/office/drawing/2014/main" id="{3781F47B-BBA7-4E84-969F-1A03054A98A6}"/>
              </a:ext>
            </a:extLst>
          </p:cNvPr>
          <p:cNvSpPr>
            <a:spLocks noGrp="1"/>
          </p:cNvSpPr>
          <p:nvPr>
            <p:ph idx="1"/>
          </p:nvPr>
        </p:nvSpPr>
        <p:spPr>
          <a:xfrm>
            <a:off x="810561" y="2423229"/>
            <a:ext cx="7723839" cy="2011540"/>
          </a:xfrm>
        </p:spPr>
        <p:txBody>
          <a:bodyPr>
            <a:normAutofit/>
          </a:bodyPr>
          <a:lstStyle/>
          <a:p>
            <a:r>
              <a:rPr lang="en-AU" sz="2800" dirty="0">
                <a:cs typeface="Calibri Light" panose="020F0302020204030204" pitchFamily="34" charset="0"/>
              </a:rPr>
              <a:t>Patient suitability - is a clinical escort required?</a:t>
            </a:r>
          </a:p>
          <a:p>
            <a:r>
              <a:rPr lang="en-AU" sz="2800" dirty="0">
                <a:cs typeface="Calibri Light" panose="020F0302020204030204" pitchFamily="34" charset="0"/>
              </a:rPr>
              <a:t>Likely patient’s needs on-route </a:t>
            </a:r>
          </a:p>
          <a:p>
            <a:r>
              <a:rPr lang="en-AU" sz="2800" dirty="0">
                <a:cs typeface="Calibri Light" panose="020F0302020204030204" pitchFamily="34" charset="0"/>
              </a:rPr>
              <a:t>Likelihood of patient deterioration </a:t>
            </a:r>
          </a:p>
          <a:p>
            <a:r>
              <a:rPr lang="en-AU" sz="2800" dirty="0">
                <a:cs typeface="Calibri Light" panose="020F0302020204030204" pitchFamily="34" charset="0"/>
              </a:rPr>
              <a:t>Likelihood of any unforeseen risks</a:t>
            </a:r>
          </a:p>
          <a:p>
            <a:endParaRPr lang="en-AU" sz="2800" dirty="0">
              <a:cs typeface="Calibri Light" panose="020F0302020204030204" pitchFamily="34" charset="0"/>
            </a:endParaRPr>
          </a:p>
        </p:txBody>
      </p:sp>
      <p:sp>
        <p:nvSpPr>
          <p:cNvPr id="2" name="Title 1">
            <a:extLst>
              <a:ext uri="{FF2B5EF4-FFF2-40B4-BE49-F238E27FC236}">
                <a16:creationId xmlns:a16="http://schemas.microsoft.com/office/drawing/2014/main" id="{AD805FDD-43E5-432A-B9C3-3BB2FA6E9B1F}"/>
              </a:ext>
            </a:extLst>
          </p:cNvPr>
          <p:cNvSpPr>
            <a:spLocks noGrp="1"/>
          </p:cNvSpPr>
          <p:nvPr>
            <p:ph type="title"/>
          </p:nvPr>
        </p:nvSpPr>
        <p:spPr>
          <a:xfrm>
            <a:off x="1052980" y="401002"/>
            <a:ext cx="10086040" cy="1372058"/>
          </a:xfrm>
        </p:spPr>
        <p:txBody>
          <a:bodyPr>
            <a:noAutofit/>
          </a:bodyPr>
          <a:lstStyle/>
          <a:p>
            <a:pPr algn="ctr"/>
            <a:r>
              <a:rPr lang="en-AU" sz="4000" dirty="0"/>
              <a:t>Patient Assessment – Referring Facility</a:t>
            </a:r>
          </a:p>
        </p:txBody>
      </p:sp>
    </p:spTree>
    <p:extLst>
      <p:ext uri="{BB962C8B-B14F-4D97-AF65-F5344CB8AC3E}">
        <p14:creationId xmlns:p14="http://schemas.microsoft.com/office/powerpoint/2010/main" val="284382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26DACF-4DA2-470A-905F-FF43E575DED8}"/>
              </a:ext>
              <a:ext uri="{C183D7F6-B498-43B3-948B-1728B52AA6E4}">
                <adec:decorative xmlns:adec="http://schemas.microsoft.com/office/drawing/2017/decorative" val="1"/>
              </a:ext>
            </a:extLst>
          </p:cNvPr>
          <p:cNvPicPr>
            <a:picLocks noChangeAspect="1"/>
          </p:cNvPicPr>
          <p:nvPr/>
        </p:nvPicPr>
        <p:blipFill rotWithShape="1">
          <a:blip r:embed="rId3"/>
          <a:srcRect l="12810" r="3824" b="6518"/>
          <a:stretch/>
        </p:blipFill>
        <p:spPr bwMode="auto">
          <a:xfrm>
            <a:off x="9100012" y="1975070"/>
            <a:ext cx="2743005" cy="2476059"/>
          </a:xfrm>
          <a:prstGeom prst="rect">
            <a:avLst/>
          </a:prstGeom>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34973BF7-9399-405A-81A3-C8C4A3BB00DB}"/>
              </a:ext>
            </a:extLst>
          </p:cNvPr>
          <p:cNvSpPr>
            <a:spLocks noGrp="1"/>
          </p:cNvSpPr>
          <p:nvPr>
            <p:ph idx="1"/>
          </p:nvPr>
        </p:nvSpPr>
        <p:spPr>
          <a:xfrm>
            <a:off x="469477" y="2133438"/>
            <a:ext cx="9817523" cy="2591121"/>
          </a:xfrm>
        </p:spPr>
        <p:txBody>
          <a:bodyPr>
            <a:normAutofit/>
          </a:bodyPr>
          <a:lstStyle/>
          <a:p>
            <a:pPr marL="0" indent="0">
              <a:buNone/>
            </a:pPr>
            <a:r>
              <a:rPr lang="en-AU" sz="2800" dirty="0">
                <a:cs typeface="Calibri Light" panose="020F0302020204030204" pitchFamily="34" charset="0"/>
              </a:rPr>
              <a:t>Private patient in a private facility (HSE / Residential):</a:t>
            </a:r>
          </a:p>
          <a:p>
            <a:r>
              <a:rPr lang="en-AU" sz="2800" dirty="0">
                <a:cs typeface="Calibri Light" panose="020F0302020204030204" pitchFamily="34" charset="0"/>
              </a:rPr>
              <a:t>Low or medium acuity - private NEPT</a:t>
            </a:r>
          </a:p>
          <a:p>
            <a:r>
              <a:rPr lang="en-AU" sz="2800" dirty="0">
                <a:cs typeface="Calibri Light" panose="020F0302020204030204" pitchFamily="34" charset="0"/>
              </a:rPr>
              <a:t>Any question re acuity - discuss with AT (HTSCC)</a:t>
            </a:r>
          </a:p>
          <a:p>
            <a:r>
              <a:rPr lang="en-AU" sz="2800" dirty="0">
                <a:cs typeface="Calibri Light" panose="020F0302020204030204" pitchFamily="34" charset="0"/>
              </a:rPr>
              <a:t>If assessed as borderline medium / high - transfer by AT</a:t>
            </a:r>
          </a:p>
        </p:txBody>
      </p:sp>
      <p:sp>
        <p:nvSpPr>
          <p:cNvPr id="2" name="Title 1">
            <a:extLst>
              <a:ext uri="{FF2B5EF4-FFF2-40B4-BE49-F238E27FC236}">
                <a16:creationId xmlns:a16="http://schemas.microsoft.com/office/drawing/2014/main" id="{680D698F-F930-4E30-8285-F7A53DAC8A5E}"/>
              </a:ext>
            </a:extLst>
          </p:cNvPr>
          <p:cNvSpPr>
            <a:spLocks noGrp="1"/>
          </p:cNvSpPr>
          <p:nvPr>
            <p:ph type="title"/>
          </p:nvPr>
        </p:nvSpPr>
        <p:spPr>
          <a:xfrm>
            <a:off x="1187238" y="362351"/>
            <a:ext cx="9817523" cy="1129739"/>
          </a:xfrm>
        </p:spPr>
        <p:txBody>
          <a:bodyPr>
            <a:noAutofit/>
          </a:bodyPr>
          <a:lstStyle/>
          <a:p>
            <a:pPr algn="ctr"/>
            <a:r>
              <a:rPr lang="en-AU" sz="4000" dirty="0"/>
              <a:t>Booking process - </a:t>
            </a:r>
            <a:r>
              <a:rPr lang="en-AU" sz="4000" dirty="0">
                <a:cs typeface="Calibri Light" panose="020F0302020204030204" pitchFamily="34" charset="0"/>
              </a:rPr>
              <a:t>private patient in a private facility </a:t>
            </a:r>
            <a:endParaRPr lang="en-AU" sz="4000" dirty="0"/>
          </a:p>
        </p:txBody>
      </p:sp>
    </p:spTree>
    <p:extLst>
      <p:ext uri="{BB962C8B-B14F-4D97-AF65-F5344CB8AC3E}">
        <p14:creationId xmlns:p14="http://schemas.microsoft.com/office/powerpoint/2010/main" val="393864691"/>
      </p:ext>
    </p:extLst>
  </p:cSld>
  <p:clrMapOvr>
    <a:masterClrMapping/>
  </p:clrMapOvr>
</p:sld>
</file>

<file path=ppt/theme/theme1.xml><?xml version="1.0" encoding="utf-8"?>
<a:theme xmlns:a="http://schemas.openxmlformats.org/drawingml/2006/main" name="Reg Unit Blue">
  <a:themeElements>
    <a:clrScheme name="TASGOV">
      <a:dk1>
        <a:sysClr val="windowText" lastClr="000000"/>
      </a:dk1>
      <a:lt1>
        <a:sysClr val="window" lastClr="FFFFFF"/>
      </a:lt1>
      <a:dk2>
        <a:srgbClr val="003052"/>
      </a:dk2>
      <a:lt2>
        <a:srgbClr val="DCD8D1"/>
      </a:lt2>
      <a:accent1>
        <a:srgbClr val="73B8D2"/>
      </a:accent1>
      <a:accent2>
        <a:srgbClr val="DF9E33"/>
      </a:accent2>
      <a:accent3>
        <a:srgbClr val="7A0053"/>
      </a:accent3>
      <a:accent4>
        <a:srgbClr val="F9E057"/>
      </a:accent4>
      <a:accent5>
        <a:srgbClr val="004F8C"/>
      </a:accent5>
      <a:accent6>
        <a:srgbClr val="A2A749"/>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 Unit Green landscape.potx" id="{6D8E33B4-FACC-4F0D-8850-FE10A0647B83}" vid="{1EC65CB7-854E-42DC-854E-9939777F328C}"/>
    </a:ext>
  </a:extLst>
</a:theme>
</file>

<file path=ppt/theme/theme2.xml><?xml version="1.0" encoding="utf-8"?>
<a:theme xmlns:a="http://schemas.openxmlformats.org/drawingml/2006/main" name="Reverse Blue">
  <a:themeElements>
    <a:clrScheme name="TASGOV">
      <a:dk1>
        <a:sysClr val="windowText" lastClr="000000"/>
      </a:dk1>
      <a:lt1>
        <a:sysClr val="window" lastClr="FFFFFF"/>
      </a:lt1>
      <a:dk2>
        <a:srgbClr val="003052"/>
      </a:dk2>
      <a:lt2>
        <a:srgbClr val="DCD8D1"/>
      </a:lt2>
      <a:accent1>
        <a:srgbClr val="73B8D2"/>
      </a:accent1>
      <a:accent2>
        <a:srgbClr val="DF9E33"/>
      </a:accent2>
      <a:accent3>
        <a:srgbClr val="7A0053"/>
      </a:accent3>
      <a:accent4>
        <a:srgbClr val="F9E057"/>
      </a:accent4>
      <a:accent5>
        <a:srgbClr val="004F8C"/>
      </a:accent5>
      <a:accent6>
        <a:srgbClr val="A2A749"/>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 Unit Green landscape.potx" id="{6D8E33B4-FACC-4F0D-8850-FE10A0647B83}" vid="{2AE01E08-11FE-4217-A626-E0C2A68638CA}"/>
    </a:ext>
  </a:extLst>
</a:theme>
</file>

<file path=ppt/theme/theme3.xml><?xml version="1.0" encoding="utf-8"?>
<a:theme xmlns:a="http://schemas.openxmlformats.org/drawingml/2006/main" name="1_Reg Unit Blue">
  <a:themeElements>
    <a:clrScheme name="TASGOV">
      <a:dk1>
        <a:sysClr val="windowText" lastClr="000000"/>
      </a:dk1>
      <a:lt1>
        <a:sysClr val="window" lastClr="FFFFFF"/>
      </a:lt1>
      <a:dk2>
        <a:srgbClr val="003052"/>
      </a:dk2>
      <a:lt2>
        <a:srgbClr val="DCD8D1"/>
      </a:lt2>
      <a:accent1>
        <a:srgbClr val="73B8D2"/>
      </a:accent1>
      <a:accent2>
        <a:srgbClr val="DF9E33"/>
      </a:accent2>
      <a:accent3>
        <a:srgbClr val="7A0053"/>
      </a:accent3>
      <a:accent4>
        <a:srgbClr val="F9E057"/>
      </a:accent4>
      <a:accent5>
        <a:srgbClr val="004F8C"/>
      </a:accent5>
      <a:accent6>
        <a:srgbClr val="A2A749"/>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 Unit Green landscape.potx" id="{6D8E33B4-FACC-4F0D-8850-FE10A0647B83}" vid="{1EC65CB7-854E-42DC-854E-9939777F328C}"/>
    </a:ext>
  </a:extLst>
</a:theme>
</file>

<file path=ppt/theme/theme4.xml><?xml version="1.0" encoding="utf-8"?>
<a:theme xmlns:a="http://schemas.openxmlformats.org/drawingml/2006/main" name="1_Reverse Blue">
  <a:themeElements>
    <a:clrScheme name="TASGOV">
      <a:dk1>
        <a:sysClr val="windowText" lastClr="000000"/>
      </a:dk1>
      <a:lt1>
        <a:sysClr val="window" lastClr="FFFFFF"/>
      </a:lt1>
      <a:dk2>
        <a:srgbClr val="003052"/>
      </a:dk2>
      <a:lt2>
        <a:srgbClr val="DCD8D1"/>
      </a:lt2>
      <a:accent1>
        <a:srgbClr val="73B8D2"/>
      </a:accent1>
      <a:accent2>
        <a:srgbClr val="DF9E33"/>
      </a:accent2>
      <a:accent3>
        <a:srgbClr val="7A0053"/>
      </a:accent3>
      <a:accent4>
        <a:srgbClr val="F9E057"/>
      </a:accent4>
      <a:accent5>
        <a:srgbClr val="004F8C"/>
      </a:accent5>
      <a:accent6>
        <a:srgbClr val="A2A749"/>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 Unit Green landscape.potx" id="{6D8E33B4-FACC-4F0D-8850-FE10A0647B83}" vid="{2AE01E08-11FE-4217-A626-E0C2A68638C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a:majorFont>
        <a:latin typeface="GillSans"/>
        <a:ea typeface=""/>
        <a:cs typeface=""/>
      </a:majorFont>
      <a:minorFont>
        <a:latin typeface="Gill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 Unit Green landscape</Template>
  <TotalTime>18915</TotalTime>
  <Words>4428</Words>
  <Application>Microsoft Office PowerPoint</Application>
  <PresentationFormat>Widescreen</PresentationFormat>
  <Paragraphs>550</Paragraphs>
  <Slides>22</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Calibri</vt:lpstr>
      <vt:lpstr>Gill Sans</vt:lpstr>
      <vt:lpstr>Gill Sans Light</vt:lpstr>
      <vt:lpstr>Gill Sans MT</vt:lpstr>
      <vt:lpstr>GillSans</vt:lpstr>
      <vt:lpstr>GillSans Light</vt:lpstr>
      <vt:lpstr>Wingdings</vt:lpstr>
      <vt:lpstr>Reg Unit Blue</vt:lpstr>
      <vt:lpstr>Reverse Blue</vt:lpstr>
      <vt:lpstr>1_Reg Unit Blue</vt:lpstr>
      <vt:lpstr>1_Reverse Blue</vt:lpstr>
      <vt:lpstr>Non-Emergency Patient Transport Regulation</vt:lpstr>
      <vt:lpstr>Welcome</vt:lpstr>
      <vt:lpstr>New NEPT Regulatory Provisions</vt:lpstr>
      <vt:lpstr>NEPT Services – Safety and Quality</vt:lpstr>
      <vt:lpstr>NEPT suitable patients: Definition</vt:lpstr>
      <vt:lpstr>Low Acuity / Medium Acuity</vt:lpstr>
      <vt:lpstr>FORM 10A PATIENT ASSESSMENT RECORD</vt:lpstr>
      <vt:lpstr>Patient Assessment – Referring Facility</vt:lpstr>
      <vt:lpstr>Booking process - private patient in a private facility </vt:lpstr>
      <vt:lpstr>Booking process - public patient in a private facility </vt:lpstr>
      <vt:lpstr>Patient handover from referring facility to private NEPT</vt:lpstr>
      <vt:lpstr>Form 10A Assessment Handover to NEPT crew</vt:lpstr>
      <vt:lpstr>NEPT Crew assessment</vt:lpstr>
      <vt:lpstr>Sample of Form 10B</vt:lpstr>
      <vt:lpstr>NEPT record keeping responsibilities</vt:lpstr>
      <vt:lpstr>Clinical Escorts</vt:lpstr>
      <vt:lpstr>NEPT crew must refuse transport</vt:lpstr>
      <vt:lpstr>Patient handover to receiving facility or AT</vt:lpstr>
      <vt:lpstr>Reportable Incidents - Form 9</vt:lpstr>
      <vt:lpstr>Slide 20 </vt:lpstr>
      <vt:lpstr>Scenarios – Group Instructions </vt:lpstr>
      <vt:lpstr>Slide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Killworth, Jenny</dc:creator>
  <cp:lastModifiedBy>Bastion, Marissa</cp:lastModifiedBy>
  <cp:revision>93</cp:revision>
  <cp:lastPrinted>2019-10-08T22:48:59Z</cp:lastPrinted>
  <dcterms:created xsi:type="dcterms:W3CDTF">2019-09-23T06:59:48Z</dcterms:created>
  <dcterms:modified xsi:type="dcterms:W3CDTF">2019-11-13T03:37:48Z</dcterms:modified>
</cp:coreProperties>
</file>